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app0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package/2006/relationships/metadata/extended-properties" Target="docProps/app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393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94694" autoAdjust="0"/>
  </p:normalViewPr>
  <p:slideViewPr>
    <p:cSldViewPr snapToGrid="0" snapToObjects="1"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57376" y="2938202"/>
            <a:ext cx="5700824" cy="117339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57376" y="4181938"/>
            <a:ext cx="5700824" cy="49734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197821" y="4767263"/>
            <a:ext cx="2819933" cy="273844"/>
          </a:xfrm>
        </p:spPr>
        <p:txBody>
          <a:bodyPr/>
          <a:lstStyle>
            <a:lvl1pPr algn="ctr">
              <a:defRPr/>
            </a:lvl1pPr>
          </a:lstStyle>
          <a:p>
            <a:fld id="{241EB5C9-1307-BA42-ABA2-0BC069CD8E7F}" type="datetimeFigureOut">
              <a:rPr lang="en-US" smtClean="0"/>
              <a:pPr/>
              <a:t>12/10/2024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39004" y="4767263"/>
            <a:ext cx="620258" cy="273844"/>
          </a:xfrm>
        </p:spPr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752" y="205979"/>
            <a:ext cx="7744047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3429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42900" algn="l" defTabSz="3429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342900" algn="l" defTabSz="3429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342900" algn="l" defTabSz="3429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indent="-342900" algn="l" defTabSz="3429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003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861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57376" y="2938202"/>
            <a:ext cx="5700824" cy="1173399"/>
          </a:xfrm>
        </p:spPr>
        <p:txBody>
          <a:bodyPr/>
          <a:lstStyle/>
          <a:p>
            <a:pPr marL="0" lvl="0" indent="0">
              <a:buNone/>
            </a:pPr>
            <a:r>
              <a:rPr/>
              <a:t>Reunião de Análise da Estratégia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57376" y="4181938"/>
            <a:ext cx="5700824" cy="497345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/>
              <a:t>Acompanhamento das Metas do Plano de Desenvolvimento Institucional - PDI (2024-2028)</a:t>
            </a:r>
            <a:r>
              <a:t/>
            </a:r>
            <a:br/>
            <a:r>
              <a:t/>
            </a:r>
            <a:br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197821" y="4767263"/>
            <a:ext cx="2819933" cy="273844"/>
          </a:xfrm>
        </p:spPr>
        <p:txBody>
          <a:bodyPr/>
          <a:lstStyle/>
          <a:p>
            <a:pPr marL="0" lvl="0" indent="0">
              <a:buNone/>
            </a:pPr>
            <a:r>
              <a:rPr/>
              <a:t>Exercício 2024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/>
              <a:t>Percentual médio de alcance das metas, de execução das iniciativas e de execução das ações de mitigação dos riscos do PDI 2024-2028, no ano de 2024, por unidade</a:t>
            </a:r>
          </a:p>
        </p:txBody>
      </p:sp>
      <p:pic>
        <p:nvPicPr>
          <p:cNvPr id="3" name="Picture 1" descr="apresentacao_rae_files/figure-pptx/graf-unidade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92627" y="1006677"/>
            <a:ext cx="4561105" cy="3903253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PI2.7 - Percentual de cursos de graduação com disciplina EaD previstas no PPC</a:t>
            </a:r>
          </a:p>
        </p:txBody>
      </p:sp>
      <p:graphicFrame>
        <p:nvGraphicFramePr>
          <p:cNvPr id="153927171" name="Tabela 1539271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564060"/>
              </p:ext>
            </p:extLst>
          </p:nvPr>
        </p:nvGraphicFramePr>
        <p:xfrm>
          <a:off x="1697305" y="1894537"/>
          <a:ext cx="5752800" cy="149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1,28%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PI2.8 - Percentual de cursos de licenciatura participantes de Programa de Iniciação à Docência</a:t>
            </a:r>
          </a:p>
        </p:txBody>
      </p:sp>
      <p:graphicFrame>
        <p:nvGraphicFramePr>
          <p:cNvPr id="384840285" name="Tabela 3848402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786845"/>
              </p:ext>
            </p:extLst>
          </p:nvPr>
        </p:nvGraphicFramePr>
        <p:xfrm>
          <a:off x="1697310" y="1501921"/>
          <a:ext cx="5752800" cy="329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59,72%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PI2.9 - Percentual de estudantes com necessidades educacionais específicas com Plano de Ensino Individualizado</a:t>
            </a:r>
          </a:p>
        </p:txBody>
      </p:sp>
      <p:graphicFrame>
        <p:nvGraphicFramePr>
          <p:cNvPr id="975869368" name="Tabela 9758693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688490"/>
              </p:ext>
            </p:extLst>
          </p:nvPr>
        </p:nvGraphicFramePr>
        <p:xfrm>
          <a:off x="1697308" y="1077853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80,56%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PI3 - Estimular a difusão do conhecimento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PI3.1 - Número de Produções Bibliográficas Realizadas pelos Grupos de Pesquisa</a:t>
            </a:r>
          </a:p>
        </p:txBody>
      </p:sp>
      <p:graphicFrame>
        <p:nvGraphicFramePr>
          <p:cNvPr id="412740761" name="Tabela 4127407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303630"/>
              </p:ext>
            </p:extLst>
          </p:nvPr>
        </p:nvGraphicFramePr>
        <p:xfrm>
          <a:off x="1697308" y="1077853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20,59%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5.500,00%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117,65%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PI3.2 - Número de livros publicados pela Editora do IFPA (em formato impresso e/ou digital)</a:t>
            </a:r>
          </a:p>
        </p:txBody>
      </p:sp>
      <p:graphicFrame>
        <p:nvGraphicFramePr>
          <p:cNvPr id="857129869" name="Tabela 8571298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516857"/>
              </p:ext>
            </p:extLst>
          </p:nvPr>
        </p:nvGraphicFramePr>
        <p:xfrm>
          <a:off x="1697306" y="1894539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PI3.4 - Número de títulos de livros cadastrados junto à Câmara Brasileira do Livro pelo prefixo editorial do IFPA</a:t>
            </a:r>
          </a:p>
        </p:txBody>
      </p:sp>
      <p:graphicFrame>
        <p:nvGraphicFramePr>
          <p:cNvPr id="551399593" name="Tabela 5513995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902176"/>
              </p:ext>
            </p:extLst>
          </p:nvPr>
        </p:nvGraphicFramePr>
        <p:xfrm>
          <a:off x="1697313" y="1888565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>
            <a:normAutofit fontScale="90000"/>
          </a:bodyPr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PI4 - Fomentar o empreendedorismo e a inovação, sua proteção e transferência para a sociedade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PI4.1 - Número de acordos e contratos de transferência de tecnologia e/ou know how para a sociedade realizados</a:t>
            </a:r>
          </a:p>
        </p:txBody>
      </p:sp>
      <p:graphicFrame>
        <p:nvGraphicFramePr>
          <p:cNvPr id="147589675" name="Tabela 1475896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690603"/>
              </p:ext>
            </p:extLst>
          </p:nvPr>
        </p:nvGraphicFramePr>
        <p:xfrm>
          <a:off x="1697304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PI4.2 - Número de ambientes promotores de inovação em funcionamento</a:t>
            </a:r>
          </a:p>
        </p:txBody>
      </p:sp>
      <p:graphicFrame>
        <p:nvGraphicFramePr>
          <p:cNvPr id="516902700" name="Tabela 5169026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521986"/>
              </p:ext>
            </p:extLst>
          </p:nvPr>
        </p:nvGraphicFramePr>
        <p:xfrm>
          <a:off x="1697316" y="1894540"/>
          <a:ext cx="5752800" cy="22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marL="0" lvl="0" indent="0">
              <a:buNone/>
            </a:pPr>
            <a:r>
              <a:rPr/>
              <a:t>DETALHAMENTO DOS RESULTADOS DO PDI POR INDICADOR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PI4.3 - Número de ativos de propriedade intelectual protegidos</a:t>
            </a:r>
          </a:p>
        </p:txBody>
      </p:sp>
      <p:graphicFrame>
        <p:nvGraphicFramePr>
          <p:cNvPr id="198778317" name="Tabela 1987783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826870"/>
              </p:ext>
            </p:extLst>
          </p:nvPr>
        </p:nvGraphicFramePr>
        <p:xfrm>
          <a:off x="1697310" y="1895189"/>
          <a:ext cx="5752800" cy="20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Cametá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/>
              <a:t>Indicador: PI4.4 - Número de ações de difusão da inovação realizadas pela instituição e/ou em parceria com outras instituições públicas e privadas</a:t>
            </a:r>
          </a:p>
        </p:txBody>
      </p:sp>
      <p:graphicFrame>
        <p:nvGraphicFramePr>
          <p:cNvPr id="38963078" name="Tabela 389630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526239"/>
              </p:ext>
            </p:extLst>
          </p:nvPr>
        </p:nvGraphicFramePr>
        <p:xfrm>
          <a:off x="1697308" y="1894536"/>
          <a:ext cx="5752800" cy="16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PI4.5 - Número de empreendimentos beneficiados pelos ambientes de inovação</a:t>
            </a:r>
          </a:p>
        </p:txBody>
      </p:sp>
      <p:graphicFrame>
        <p:nvGraphicFramePr>
          <p:cNvPr id="526773320" name="Tabela 5267733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107482"/>
              </p:ext>
            </p:extLst>
          </p:nvPr>
        </p:nvGraphicFramePr>
        <p:xfrm>
          <a:off x="1697305" y="1894539"/>
          <a:ext cx="5752800" cy="22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PI4.6 - Percentual de ativos de propriedade intelectual licenciados ou transferidos</a:t>
            </a:r>
          </a:p>
        </p:txBody>
      </p:sp>
      <p:graphicFrame>
        <p:nvGraphicFramePr>
          <p:cNvPr id="778549573" name="Tabela 7785495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817646"/>
              </p:ext>
            </p:extLst>
          </p:nvPr>
        </p:nvGraphicFramePr>
        <p:xfrm>
          <a:off x="1697306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>
            <a:normAutofit fontScale="90000"/>
          </a:bodyPr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PI5 - Fortalecer a </a:t>
            </a:r>
            <a:r>
              <a:rPr lang="pt-BR" dirty="0" err="1"/>
              <a:t>indissociabilidade</a:t>
            </a:r>
            <a:r>
              <a:rPr lang="pt-BR" dirty="0"/>
              <a:t> ensino, pesquisa e extensão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PI5.1 - Número de ações executados por meio da curricularização da extensão</a:t>
            </a:r>
          </a:p>
        </p:txBody>
      </p:sp>
      <p:graphicFrame>
        <p:nvGraphicFramePr>
          <p:cNvPr id="858666592" name="Tabela 8586665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914214"/>
              </p:ext>
            </p:extLst>
          </p:nvPr>
        </p:nvGraphicFramePr>
        <p:xfrm>
          <a:off x="1697315" y="1357322"/>
          <a:ext cx="5752800" cy="365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24,69%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PI5.2 - Número de ações institucionais com foco na integração entre Ensino, Pesquisa, Extensão e Gestão</a:t>
            </a:r>
          </a:p>
        </p:txBody>
      </p:sp>
      <p:graphicFrame>
        <p:nvGraphicFramePr>
          <p:cNvPr id="333274249" name="Tabela 3332742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75082"/>
              </p:ext>
            </p:extLst>
          </p:nvPr>
        </p:nvGraphicFramePr>
        <p:xfrm>
          <a:off x="1697312" y="1894541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PI5.3 - Número de ações de internacionalização realizadas nos cursos stricto sensu</a:t>
            </a:r>
          </a:p>
        </p:txBody>
      </p:sp>
      <p:graphicFrame>
        <p:nvGraphicFramePr>
          <p:cNvPr id="798610977" name="Tabela 7986109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232476"/>
              </p:ext>
            </p:extLst>
          </p:nvPr>
        </p:nvGraphicFramePr>
        <p:xfrm>
          <a:off x="1697306" y="1894536"/>
          <a:ext cx="5752800" cy="11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PI5.4 - Taxa de conclusão ciclo nos cursos de pós-graduação Lato Sensu</a:t>
            </a:r>
          </a:p>
        </p:txBody>
      </p:sp>
      <p:graphicFrame>
        <p:nvGraphicFramePr>
          <p:cNvPr id="856660701" name="Tabela 8566607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713621"/>
              </p:ext>
            </p:extLst>
          </p:nvPr>
        </p:nvGraphicFramePr>
        <p:xfrm>
          <a:off x="1697305" y="1357963"/>
          <a:ext cx="5752800" cy="365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76,80%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53,13%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PI6 - Fortalecer as políticas de extensão institucional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>
            <a:normAutofit fontScale="90000"/>
          </a:bodyPr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 smtClean="0"/>
              <a:t>ES1 - Consolidar </a:t>
            </a:r>
            <a:r>
              <a:rPr lang="pt-BR" dirty="0"/>
              <a:t>a internacionalização como estratégia para o desenvolvimento e projeção do IFPA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PI6.1 - Número de ações executadas nos núcleos de extensão (NAC, NEL, NEABI, NEGED, CENI, entre outros)</a:t>
            </a:r>
          </a:p>
        </p:txBody>
      </p:sp>
      <p:graphicFrame>
        <p:nvGraphicFramePr>
          <p:cNvPr id="973531152" name="Tabela 9735311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459663"/>
              </p:ext>
            </p:extLst>
          </p:nvPr>
        </p:nvGraphicFramePr>
        <p:xfrm>
          <a:off x="1697310" y="1078382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Avançado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Vigia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Belém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49,65%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PI6.2 - Número de ações extensionistas com abrangência institucional realizadas</a:t>
            </a:r>
          </a:p>
        </p:txBody>
      </p:sp>
      <p:graphicFrame>
        <p:nvGraphicFramePr>
          <p:cNvPr id="793727888" name="Tabela 7937278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315525"/>
              </p:ext>
            </p:extLst>
          </p:nvPr>
        </p:nvGraphicFramePr>
        <p:xfrm>
          <a:off x="1697308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PI6.3 - Número de pessoas atendidas pelas ações de extensão</a:t>
            </a:r>
          </a:p>
        </p:txBody>
      </p:sp>
      <p:graphicFrame>
        <p:nvGraphicFramePr>
          <p:cNvPr id="769932580" name="Tabela 7699325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400158"/>
              </p:ext>
            </p:extLst>
          </p:nvPr>
        </p:nvGraphicFramePr>
        <p:xfrm>
          <a:off x="1697312" y="1078375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68,57%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75,71%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129,50%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249,00%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41,50%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5080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5492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108,11%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PI6.4 - Percentual de recursos orçamentários aplicados em extensão</a:t>
            </a:r>
          </a:p>
        </p:txBody>
      </p:sp>
      <p:graphicFrame>
        <p:nvGraphicFramePr>
          <p:cNvPr id="732614105" name="Tabela 7326141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648135"/>
              </p:ext>
            </p:extLst>
          </p:nvPr>
        </p:nvGraphicFramePr>
        <p:xfrm>
          <a:off x="1697307" y="1894538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75,52%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PI6.5 - Percentual de servidores envolvidos em ações de extensão</a:t>
            </a:r>
          </a:p>
        </p:txBody>
      </p:sp>
      <p:graphicFrame>
        <p:nvGraphicFramePr>
          <p:cNvPr id="160229123" name="Tabela 1602291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952072"/>
              </p:ext>
            </p:extLst>
          </p:nvPr>
        </p:nvGraphicFramePr>
        <p:xfrm>
          <a:off x="1697316" y="1077855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24,71%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82,37%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28,98%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289,80%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131,43%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90,91%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24,52%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PI7 - Promover pesquisa científica e tecnológica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PI7.1 - Número de bolsas, de fomento interno e externo, nos programas institucionais de iniciação científica, tecnológica e inovação</a:t>
            </a:r>
          </a:p>
        </p:txBody>
      </p:sp>
      <p:graphicFrame>
        <p:nvGraphicFramePr>
          <p:cNvPr id="919000993" name="Tabela 9190009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890803"/>
              </p:ext>
            </p:extLst>
          </p:nvPr>
        </p:nvGraphicFramePr>
        <p:xfrm>
          <a:off x="1697305" y="1350026"/>
          <a:ext cx="5752800" cy="365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PI7.2 - Número de eventos institucionais de Iniciação Científica, Tecnológica e Inovação (ICTI) realizados</a:t>
            </a:r>
          </a:p>
        </p:txBody>
      </p:sp>
      <p:graphicFrame>
        <p:nvGraphicFramePr>
          <p:cNvPr id="557734196" name="Tabela 5577341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239816"/>
              </p:ext>
            </p:extLst>
          </p:nvPr>
        </p:nvGraphicFramePr>
        <p:xfrm>
          <a:off x="1697316" y="1079668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PI7.3 - Número de projetos de pesquisa executados em parceria com o setor produtivo</a:t>
            </a:r>
          </a:p>
        </p:txBody>
      </p:sp>
      <p:graphicFrame>
        <p:nvGraphicFramePr>
          <p:cNvPr id="890118214" name="Tabela 8901182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54822"/>
              </p:ext>
            </p:extLst>
          </p:nvPr>
        </p:nvGraphicFramePr>
        <p:xfrm>
          <a:off x="1697317" y="1079668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PI7.4 - Percentual de projetos de pesquisa aplicada</a:t>
            </a:r>
          </a:p>
        </p:txBody>
      </p:sp>
      <p:graphicFrame>
        <p:nvGraphicFramePr>
          <p:cNvPr id="490348710" name="Tabela 4903487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457933"/>
              </p:ext>
            </p:extLst>
          </p:nvPr>
        </p:nvGraphicFramePr>
        <p:xfrm>
          <a:off x="1697310" y="1079685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61,3%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153,25%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24,17%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 err="1"/>
              <a:t>Indicador</a:t>
            </a:r>
            <a:r>
              <a:rPr dirty="0"/>
              <a:t>: ES1.1 - </a:t>
            </a:r>
            <a:r>
              <a:rPr dirty="0" err="1"/>
              <a:t>Número</a:t>
            </a:r>
            <a:r>
              <a:rPr dirty="0"/>
              <a:t> de </a:t>
            </a:r>
            <a:r>
              <a:rPr dirty="0" err="1"/>
              <a:t>cursos</a:t>
            </a:r>
            <a:r>
              <a:rPr dirty="0"/>
              <a:t> FIC de </a:t>
            </a:r>
            <a:r>
              <a:rPr dirty="0" err="1"/>
              <a:t>línguas</a:t>
            </a:r>
            <a:r>
              <a:rPr dirty="0"/>
              <a:t> </a:t>
            </a:r>
            <a:r>
              <a:rPr dirty="0" err="1"/>
              <a:t>ofertados</a:t>
            </a:r>
            <a:r>
              <a:rPr dirty="0"/>
              <a:t> </a:t>
            </a:r>
            <a:r>
              <a:rPr dirty="0" err="1"/>
              <a:t>pelo</a:t>
            </a:r>
            <a:r>
              <a:rPr dirty="0"/>
              <a:t> </a:t>
            </a:r>
            <a:r>
              <a:rPr dirty="0" err="1"/>
              <a:t>centro</a:t>
            </a:r>
            <a:r>
              <a:rPr dirty="0"/>
              <a:t> de </a:t>
            </a:r>
            <a:r>
              <a:rPr dirty="0" err="1"/>
              <a:t>idiomas</a:t>
            </a:r>
            <a:endParaRPr dirty="0"/>
          </a:p>
        </p:txBody>
      </p:sp>
      <p:graphicFrame>
        <p:nvGraphicFramePr>
          <p:cNvPr id="927706172" name="Tabela 9277061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957794"/>
              </p:ext>
            </p:extLst>
          </p:nvPr>
        </p:nvGraphicFramePr>
        <p:xfrm>
          <a:off x="1697318" y="1350670"/>
          <a:ext cx="5752800" cy="34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PI7.5 - Percentual de recursos orçamentários aplicados em pesquisa, pós-graduação e inovação</a:t>
            </a:r>
          </a:p>
        </p:txBody>
      </p:sp>
      <p:graphicFrame>
        <p:nvGraphicFramePr>
          <p:cNvPr id="145496446" name="Tabela 1454964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14552"/>
              </p:ext>
            </p:extLst>
          </p:nvPr>
        </p:nvGraphicFramePr>
        <p:xfrm>
          <a:off x="1697308" y="1357969"/>
          <a:ext cx="5752800" cy="365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1,07%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107,00%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1,95%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PI7.6 - Percentual de servidores desenvolvendo projetos de pesquisa</a:t>
            </a:r>
          </a:p>
        </p:txBody>
      </p:sp>
      <p:graphicFrame>
        <p:nvGraphicFramePr>
          <p:cNvPr id="383751896" name="Tabela 3837518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450880"/>
              </p:ext>
            </p:extLst>
          </p:nvPr>
        </p:nvGraphicFramePr>
        <p:xfrm>
          <a:off x="1697312" y="1079679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42,59%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283,93%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19,53%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>
            <a:normAutofit fontScale="90000"/>
          </a:bodyPr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SF1 - Ampliar a captação de recursos para investimentos em infraestrutura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SF1.1 - Percentual de recursos orçamentários captados</a:t>
            </a:r>
          </a:p>
        </p:txBody>
      </p:sp>
      <p:graphicFrame>
        <p:nvGraphicFramePr>
          <p:cNvPr id="79672300" name="Tabela 796722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239072"/>
              </p:ext>
            </p:extLst>
          </p:nvPr>
        </p:nvGraphicFramePr>
        <p:xfrm>
          <a:off x="1697316" y="1181409"/>
          <a:ext cx="5752800" cy="38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29,41%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294,10%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7,14%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6,96%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97,48%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5,73%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286,50%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PROAD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8,07%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SF1.2 - Percentual de recursos orçamentários investidos em infraestrutura</a:t>
            </a:r>
          </a:p>
        </p:txBody>
      </p:sp>
      <p:graphicFrame>
        <p:nvGraphicFramePr>
          <p:cNvPr id="632711797" name="Tabela 6327117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198380"/>
              </p:ext>
            </p:extLst>
          </p:nvPr>
        </p:nvGraphicFramePr>
        <p:xfrm>
          <a:off x="1697312" y="1894539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PROAD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SF2 - Otimizar o planejamento e a execução orçamentária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SF2.1 - Percentual de recursos orçamentário discricionário destinado aos projetos estratégicos</a:t>
            </a:r>
          </a:p>
        </p:txBody>
      </p:sp>
      <p:graphicFrame>
        <p:nvGraphicFramePr>
          <p:cNvPr id="57727206" name="Tabela 577272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628295"/>
              </p:ext>
            </p:extLst>
          </p:nvPr>
        </p:nvGraphicFramePr>
        <p:xfrm>
          <a:off x="1697308" y="1894537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SF2.2 - Percentual de processos de aquisição previstos no Plano de Contratações Anual</a:t>
            </a:r>
          </a:p>
        </p:txBody>
      </p:sp>
      <p:graphicFrame>
        <p:nvGraphicFramePr>
          <p:cNvPr id="359163274" name="Tabela 3591632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493173"/>
              </p:ext>
            </p:extLst>
          </p:nvPr>
        </p:nvGraphicFramePr>
        <p:xfrm>
          <a:off x="1697320" y="107968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Cumprimento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do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Esforço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Cumprimento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da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Mitigação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dos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Riscos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PROAD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61,84%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ES1.2 - Percentual de parcerias internacionais vigentes com ações efetivas</a:t>
            </a:r>
          </a:p>
        </p:txBody>
      </p:sp>
      <p:graphicFrame>
        <p:nvGraphicFramePr>
          <p:cNvPr id="294268447" name="Tabela 2942684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568194"/>
              </p:ext>
            </p:extLst>
          </p:nvPr>
        </p:nvGraphicFramePr>
        <p:xfrm>
          <a:off x="1697302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>
            <a:normAutofit fontScale="90000"/>
          </a:bodyPr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ES2 - Estimular a inserção dos egressos no mundo do trabalho atendendo às demandas locais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ES2.2 - Percentual de egressos atendidos pelos Planos de Providências de Atendimento aos Egressos (PPAE)</a:t>
            </a:r>
          </a:p>
        </p:txBody>
      </p:sp>
      <p:graphicFrame>
        <p:nvGraphicFramePr>
          <p:cNvPr id="228641592" name="Tabela 2286415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165906"/>
              </p:ext>
            </p:extLst>
          </p:nvPr>
        </p:nvGraphicFramePr>
        <p:xfrm>
          <a:off x="1697314" y="1356647"/>
          <a:ext cx="5752800" cy="34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ES2.3 - Percentual de egressos inseridos no mercado de trabalho</a:t>
            </a:r>
          </a:p>
        </p:txBody>
      </p:sp>
      <p:graphicFrame>
        <p:nvGraphicFramePr>
          <p:cNvPr id="767165346" name="Tabela 7671653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742468"/>
              </p:ext>
            </p:extLst>
          </p:nvPr>
        </p:nvGraphicFramePr>
        <p:xfrm>
          <a:off x="1697303" y="1177376"/>
          <a:ext cx="5752800" cy="38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Abaetetuba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9,83%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ES3 - Estimular e fortalecer a Sustentabilidade Ambiental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ES3.1 - Índice de desempenho de sustentabilidade</a:t>
            </a:r>
          </a:p>
        </p:txBody>
      </p:sp>
      <p:graphicFrame>
        <p:nvGraphicFramePr>
          <p:cNvPr id="772602175" name="Tabela 7726021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560061"/>
              </p:ext>
            </p:extLst>
          </p:nvPr>
        </p:nvGraphicFramePr>
        <p:xfrm>
          <a:off x="1697308" y="1077591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Marabá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Paragominas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Parauapebas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Santarém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Tucuruí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Óbidos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Introdução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dirty="0"/>
              <a:t>A </a:t>
            </a:r>
            <a:r>
              <a:rPr b="1" dirty="0" err="1"/>
              <a:t>Reunião</a:t>
            </a:r>
            <a:r>
              <a:rPr b="1" dirty="0"/>
              <a:t> de </a:t>
            </a:r>
            <a:r>
              <a:rPr b="1" dirty="0" err="1"/>
              <a:t>Análise</a:t>
            </a:r>
            <a:r>
              <a:rPr b="1" dirty="0"/>
              <a:t> da </a:t>
            </a:r>
            <a:r>
              <a:rPr b="1" dirty="0" err="1"/>
              <a:t>Estratégia</a:t>
            </a:r>
            <a:r>
              <a:rPr b="1" dirty="0"/>
              <a:t> (RAE)</a:t>
            </a:r>
            <a:r>
              <a:rPr dirty="0"/>
              <a:t> se </a:t>
            </a:r>
            <a:r>
              <a:rPr dirty="0" err="1"/>
              <a:t>constitui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uma</a:t>
            </a:r>
            <a:r>
              <a:rPr dirty="0"/>
              <a:t> </a:t>
            </a:r>
            <a:r>
              <a:rPr dirty="0" err="1"/>
              <a:t>importante</a:t>
            </a:r>
            <a:r>
              <a:rPr dirty="0"/>
              <a:t> </a:t>
            </a:r>
            <a:r>
              <a:rPr dirty="0" err="1"/>
              <a:t>ferramenta</a:t>
            </a:r>
            <a:r>
              <a:rPr dirty="0"/>
              <a:t> de </a:t>
            </a:r>
            <a:r>
              <a:rPr dirty="0" err="1"/>
              <a:t>governança</a:t>
            </a:r>
            <a:r>
              <a:rPr dirty="0"/>
              <a:t> para </a:t>
            </a:r>
            <a:r>
              <a:rPr dirty="0" err="1"/>
              <a:t>monitoramento</a:t>
            </a:r>
            <a:r>
              <a:rPr dirty="0"/>
              <a:t> dos </a:t>
            </a:r>
            <a:r>
              <a:rPr dirty="0" err="1"/>
              <a:t>resultados</a:t>
            </a:r>
            <a:r>
              <a:rPr dirty="0"/>
              <a:t> </a:t>
            </a:r>
            <a:r>
              <a:rPr dirty="0" err="1"/>
              <a:t>institucionais</a:t>
            </a:r>
            <a:r>
              <a:rPr dirty="0"/>
              <a:t> </a:t>
            </a:r>
            <a:r>
              <a:rPr dirty="0" err="1"/>
              <a:t>alcançados</a:t>
            </a:r>
            <a:r>
              <a:rPr dirty="0"/>
              <a:t> </a:t>
            </a:r>
            <a:r>
              <a:rPr dirty="0" err="1"/>
              <a:t>frente</a:t>
            </a:r>
            <a:r>
              <a:rPr dirty="0"/>
              <a:t> </a:t>
            </a:r>
            <a:r>
              <a:rPr dirty="0" err="1"/>
              <a:t>aos</a:t>
            </a:r>
            <a:r>
              <a:rPr dirty="0"/>
              <a:t> </a:t>
            </a:r>
            <a:r>
              <a:rPr dirty="0" err="1"/>
              <a:t>objetivos</a:t>
            </a:r>
            <a:r>
              <a:rPr dirty="0"/>
              <a:t> </a:t>
            </a:r>
            <a:r>
              <a:rPr dirty="0" err="1"/>
              <a:t>estabelecidos</a:t>
            </a:r>
            <a:r>
              <a:rPr dirty="0"/>
              <a:t> no Plano de </a:t>
            </a:r>
            <a:r>
              <a:rPr dirty="0" err="1"/>
              <a:t>Desenvolvimento</a:t>
            </a:r>
            <a:r>
              <a:rPr dirty="0"/>
              <a:t> </a:t>
            </a:r>
            <a:r>
              <a:rPr dirty="0" err="1"/>
              <a:t>Institucional</a:t>
            </a:r>
            <a:r>
              <a:rPr dirty="0"/>
              <a:t> do IFPA, </a:t>
            </a:r>
            <a:r>
              <a:rPr dirty="0" err="1"/>
              <a:t>bem</a:t>
            </a:r>
            <a:r>
              <a:rPr dirty="0"/>
              <a:t> </a:t>
            </a:r>
            <a:r>
              <a:rPr dirty="0" err="1"/>
              <a:t>como</a:t>
            </a:r>
            <a:r>
              <a:rPr dirty="0"/>
              <a:t> no </a:t>
            </a:r>
            <a:r>
              <a:rPr dirty="0" err="1"/>
              <a:t>auxílio</a:t>
            </a:r>
            <a:r>
              <a:rPr dirty="0"/>
              <a:t> à </a:t>
            </a:r>
            <a:r>
              <a:rPr dirty="0" err="1"/>
              <a:t>tomada</a:t>
            </a:r>
            <a:r>
              <a:rPr dirty="0"/>
              <a:t> de </a:t>
            </a:r>
            <a:r>
              <a:rPr dirty="0" err="1"/>
              <a:t>decisões</a:t>
            </a:r>
            <a:r>
              <a:rPr dirty="0"/>
              <a:t> da Alta </a:t>
            </a:r>
            <a:r>
              <a:rPr dirty="0" err="1"/>
              <a:t>Administração</a:t>
            </a:r>
            <a:r>
              <a:rPr dirty="0"/>
              <a:t> para </a:t>
            </a:r>
            <a:r>
              <a:rPr dirty="0" err="1"/>
              <a:t>correções</a:t>
            </a:r>
            <a:r>
              <a:rPr dirty="0"/>
              <a:t> de </a:t>
            </a:r>
            <a:r>
              <a:rPr dirty="0" err="1"/>
              <a:t>rumos</a:t>
            </a:r>
            <a:r>
              <a:rPr dirty="0"/>
              <a:t> e </a:t>
            </a:r>
            <a:r>
              <a:rPr dirty="0" err="1"/>
              <a:t>medidas</a:t>
            </a:r>
            <a:r>
              <a:rPr dirty="0"/>
              <a:t> </a:t>
            </a:r>
            <a:r>
              <a:rPr dirty="0" err="1"/>
              <a:t>necessárias</a:t>
            </a:r>
            <a:r>
              <a:rPr dirty="0"/>
              <a:t> à </a:t>
            </a:r>
            <a:r>
              <a:rPr dirty="0" err="1"/>
              <a:t>melhoria</a:t>
            </a:r>
            <a:r>
              <a:rPr dirty="0"/>
              <a:t> do </a:t>
            </a:r>
            <a:r>
              <a:rPr dirty="0" err="1"/>
              <a:t>desempenho</a:t>
            </a:r>
            <a:r>
              <a:rPr dirty="0"/>
              <a:t>.</a:t>
            </a:r>
          </a:p>
          <a:p>
            <a:pPr marL="0" lvl="0" indent="0" algn="just">
              <a:buNone/>
            </a:pPr>
            <a:r>
              <a:rPr dirty="0"/>
              <a:t>O </a:t>
            </a:r>
            <a:r>
              <a:rPr b="1" dirty="0" err="1"/>
              <a:t>Comitê</a:t>
            </a:r>
            <a:r>
              <a:rPr b="1" dirty="0"/>
              <a:t> de </a:t>
            </a:r>
            <a:r>
              <a:rPr b="1" dirty="0" err="1"/>
              <a:t>Governança</a:t>
            </a:r>
            <a:r>
              <a:rPr b="1" dirty="0"/>
              <a:t>, </a:t>
            </a:r>
            <a:r>
              <a:rPr b="1" dirty="0" err="1"/>
              <a:t>Riscos</a:t>
            </a:r>
            <a:r>
              <a:rPr b="1" dirty="0"/>
              <a:t>, </a:t>
            </a:r>
            <a:r>
              <a:rPr b="1" dirty="0" err="1"/>
              <a:t>Controles</a:t>
            </a:r>
            <a:r>
              <a:rPr b="1" dirty="0"/>
              <a:t> e </a:t>
            </a:r>
            <a:r>
              <a:rPr b="1" dirty="0" err="1"/>
              <a:t>Integridade</a:t>
            </a:r>
            <a:r>
              <a:rPr b="1" dirty="0"/>
              <a:t> (CGRCI)</a:t>
            </a:r>
            <a:r>
              <a:rPr dirty="0"/>
              <a:t> é a </a:t>
            </a:r>
            <a:r>
              <a:rPr dirty="0" err="1"/>
              <a:t>instância</a:t>
            </a:r>
            <a:r>
              <a:rPr dirty="0"/>
              <a:t> </a:t>
            </a:r>
            <a:r>
              <a:rPr dirty="0" err="1"/>
              <a:t>responsável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instituir</a:t>
            </a:r>
            <a:r>
              <a:rPr dirty="0"/>
              <a:t> </a:t>
            </a:r>
            <a:r>
              <a:rPr dirty="0" err="1"/>
              <a:t>medidas</a:t>
            </a:r>
            <a:r>
              <a:rPr dirty="0"/>
              <a:t> de </a:t>
            </a:r>
            <a:r>
              <a:rPr dirty="0" err="1"/>
              <a:t>sistematização</a:t>
            </a:r>
            <a:r>
              <a:rPr dirty="0"/>
              <a:t> das boas </a:t>
            </a:r>
            <a:r>
              <a:rPr dirty="0" err="1"/>
              <a:t>práticas</a:t>
            </a:r>
            <a:r>
              <a:rPr dirty="0"/>
              <a:t> </a:t>
            </a:r>
            <a:r>
              <a:rPr dirty="0" err="1"/>
              <a:t>relacionadas</a:t>
            </a:r>
            <a:r>
              <a:rPr dirty="0"/>
              <a:t> à </a:t>
            </a:r>
            <a:r>
              <a:rPr dirty="0" err="1"/>
              <a:t>gestão</a:t>
            </a:r>
            <a:r>
              <a:rPr dirty="0"/>
              <a:t> de </a:t>
            </a:r>
            <a:r>
              <a:rPr dirty="0" err="1"/>
              <a:t>riscos</a:t>
            </a:r>
            <a:r>
              <a:rPr dirty="0"/>
              <a:t>, </a:t>
            </a:r>
            <a:r>
              <a:rPr dirty="0" err="1"/>
              <a:t>controles</a:t>
            </a:r>
            <a:r>
              <a:rPr dirty="0"/>
              <a:t> </a:t>
            </a:r>
            <a:r>
              <a:rPr dirty="0" err="1"/>
              <a:t>internos</a:t>
            </a:r>
            <a:r>
              <a:rPr dirty="0"/>
              <a:t> e </a:t>
            </a:r>
            <a:r>
              <a:rPr dirty="0" err="1"/>
              <a:t>governança</a:t>
            </a:r>
            <a:r>
              <a:rPr dirty="0"/>
              <a:t> </a:t>
            </a:r>
            <a:r>
              <a:rPr dirty="0" err="1"/>
              <a:t>âmbito</a:t>
            </a:r>
            <a:r>
              <a:rPr dirty="0"/>
              <a:t> do IFPA.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ES4 - Fortalecer a inclusão e acessibilidade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ES4.1 - Número de serviços prestados em meio digital</a:t>
            </a:r>
          </a:p>
        </p:txBody>
      </p:sp>
      <p:graphicFrame>
        <p:nvGraphicFramePr>
          <p:cNvPr id="501641628" name="Tabela 5016416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405581"/>
              </p:ext>
            </p:extLst>
          </p:nvPr>
        </p:nvGraphicFramePr>
        <p:xfrm>
          <a:off x="1697305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ES4.3 - Percentual de vagas noturnas ofertadas para cursos de graduação</a:t>
            </a:r>
          </a:p>
        </p:txBody>
      </p:sp>
      <p:graphicFrame>
        <p:nvGraphicFramePr>
          <p:cNvPr id="242011729" name="Tabela 2420117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644677"/>
              </p:ext>
            </p:extLst>
          </p:nvPr>
        </p:nvGraphicFramePr>
        <p:xfrm>
          <a:off x="1697301" y="1742138"/>
          <a:ext cx="5752800" cy="239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36,44%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87,82%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Bragança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101,51%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ES4.4 - Percentual de ações de extensão destinadas à inclusão de população vulnerável</a:t>
            </a:r>
          </a:p>
        </p:txBody>
      </p:sp>
      <p:graphicFrame>
        <p:nvGraphicFramePr>
          <p:cNvPr id="755366134" name="Tabela 7553661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268575"/>
              </p:ext>
            </p:extLst>
          </p:nvPr>
        </p:nvGraphicFramePr>
        <p:xfrm>
          <a:off x="1697307" y="1196462"/>
          <a:ext cx="5752800" cy="38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12,86%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74,21%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ES4.5 - Percentual de discentes ingressantes pela Política de Ações Afirmativas Específicas envolvidos em projetos de pesquisa</a:t>
            </a:r>
          </a:p>
        </p:txBody>
      </p:sp>
      <p:graphicFrame>
        <p:nvGraphicFramePr>
          <p:cNvPr id="884803334" name="Tabela 8848033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250534"/>
              </p:ext>
            </p:extLst>
          </p:nvPr>
        </p:nvGraphicFramePr>
        <p:xfrm>
          <a:off x="1697307" y="1079674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10,93%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ES5 - Fortalecer as políticas de acesso, permanência e êxito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ES5.1 - Percentual de estudantes atendidos pela Política de Assistência Estudantil</a:t>
            </a:r>
          </a:p>
        </p:txBody>
      </p:sp>
      <p:graphicFrame>
        <p:nvGraphicFramePr>
          <p:cNvPr id="156288212" name="Tabela 1562882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113804"/>
              </p:ext>
            </p:extLst>
          </p:nvPr>
        </p:nvGraphicFramePr>
        <p:xfrm>
          <a:off x="1697310" y="1079681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67,5%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63,11%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90,16%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31,79%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75,69%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111,11%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53,58%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214,32%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0,31%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DAE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68,83%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ES5.10 - Taxa de ocupação</a:t>
            </a:r>
          </a:p>
        </p:txBody>
      </p:sp>
      <p:graphicFrame>
        <p:nvGraphicFramePr>
          <p:cNvPr id="25948342" name="Tabela 259483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588309"/>
              </p:ext>
            </p:extLst>
          </p:nvPr>
        </p:nvGraphicFramePr>
        <p:xfrm>
          <a:off x="1697305" y="1077853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Cumprimento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do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Esforço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Cumprimento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da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Mitigação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dos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Riscos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88,13%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110,16%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87,78%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97,53%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92,97%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90,91%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109,12%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61,25%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63,64%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105,26%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89,94%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99,93%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103,22%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112,20%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111,11%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92,5%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88,26%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ES5.11 - Taxa de retenção ciclo</a:t>
            </a:r>
          </a:p>
        </p:txBody>
      </p:sp>
      <p:graphicFrame>
        <p:nvGraphicFramePr>
          <p:cNvPr id="189908128" name="Tabela 1899081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126986"/>
              </p:ext>
            </p:extLst>
          </p:nvPr>
        </p:nvGraphicFramePr>
        <p:xfrm>
          <a:off x="1697307" y="1077861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192,80%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5,23%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173,85%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129,40%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3,89%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180,55%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179,50%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1,63%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191,85%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ES5.2 - Inscritos por vaga</a:t>
            </a:r>
          </a:p>
        </p:txBody>
      </p:sp>
      <p:graphicFrame>
        <p:nvGraphicFramePr>
          <p:cNvPr id="450034807" name="Tabela 4500348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899174"/>
              </p:ext>
            </p:extLst>
          </p:nvPr>
        </p:nvGraphicFramePr>
        <p:xfrm>
          <a:off x="1697312" y="1078431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8,8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14,03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52,03%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2,19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77,63%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6,25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78,12%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2,61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1,95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102,56%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1,53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3,45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49,29%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3,49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3,47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Marco Regulatório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270000" lvl="0" indent="0" algn="just">
              <a:buNone/>
            </a:pPr>
            <a:r>
              <a:rPr sz="2000" dirty="0"/>
              <a:t>Art. 7º </a:t>
            </a:r>
            <a:r>
              <a:rPr sz="2000" dirty="0" err="1"/>
              <a:t>Os</a:t>
            </a:r>
            <a:r>
              <a:rPr sz="2000" dirty="0"/>
              <a:t> </a:t>
            </a:r>
            <a:r>
              <a:rPr sz="2000" dirty="0" err="1"/>
              <a:t>planos</a:t>
            </a:r>
            <a:r>
              <a:rPr sz="2000" dirty="0"/>
              <a:t> </a:t>
            </a:r>
            <a:r>
              <a:rPr sz="2000" dirty="0" err="1"/>
              <a:t>estratégicos</a:t>
            </a:r>
            <a:r>
              <a:rPr sz="2000" dirty="0"/>
              <a:t> </a:t>
            </a:r>
            <a:r>
              <a:rPr sz="2000" dirty="0" err="1"/>
              <a:t>institucionais</a:t>
            </a:r>
            <a:r>
              <a:rPr sz="2000" dirty="0"/>
              <a:t> dos </a:t>
            </a:r>
            <a:r>
              <a:rPr sz="2000" dirty="0" err="1"/>
              <a:t>órgãos</a:t>
            </a:r>
            <a:r>
              <a:rPr sz="2000" dirty="0"/>
              <a:t> e das </a:t>
            </a:r>
            <a:r>
              <a:rPr sz="2000" dirty="0" err="1"/>
              <a:t>entidades</a:t>
            </a:r>
            <a:r>
              <a:rPr sz="2000" dirty="0"/>
              <a:t> da </a:t>
            </a:r>
            <a:r>
              <a:rPr sz="2000" dirty="0" err="1"/>
              <a:t>administração</a:t>
            </a:r>
            <a:r>
              <a:rPr sz="2000" dirty="0"/>
              <a:t> </a:t>
            </a:r>
            <a:r>
              <a:rPr sz="2000" dirty="0" err="1"/>
              <a:t>pública</a:t>
            </a:r>
            <a:r>
              <a:rPr sz="2000" dirty="0"/>
              <a:t> federal </a:t>
            </a:r>
            <a:r>
              <a:rPr sz="2000" dirty="0" err="1"/>
              <a:t>direta</a:t>
            </a:r>
            <a:r>
              <a:rPr sz="2000" dirty="0"/>
              <a:t>, </a:t>
            </a:r>
            <a:r>
              <a:rPr sz="2000" dirty="0" err="1"/>
              <a:t>autárquica</a:t>
            </a:r>
            <a:r>
              <a:rPr sz="2000" dirty="0"/>
              <a:t> e </a:t>
            </a:r>
            <a:r>
              <a:rPr sz="2000" dirty="0" err="1"/>
              <a:t>fundacional</a:t>
            </a:r>
            <a:r>
              <a:rPr sz="2000" dirty="0"/>
              <a:t> </a:t>
            </a:r>
            <a:r>
              <a:rPr sz="2000" dirty="0" err="1"/>
              <a:t>deverão</a:t>
            </a:r>
            <a:r>
              <a:rPr sz="2000" dirty="0"/>
              <a:t> </a:t>
            </a:r>
            <a:r>
              <a:rPr sz="2000" dirty="0" err="1"/>
              <a:t>ser</a:t>
            </a:r>
            <a:r>
              <a:rPr sz="2000" dirty="0"/>
              <a:t> </a:t>
            </a:r>
            <a:r>
              <a:rPr sz="2000" dirty="0" err="1"/>
              <a:t>aprovados</a:t>
            </a:r>
            <a:r>
              <a:rPr sz="2000" dirty="0"/>
              <a:t> e </a:t>
            </a:r>
            <a:r>
              <a:rPr sz="2000" dirty="0" err="1"/>
              <a:t>monitorados</a:t>
            </a:r>
            <a:r>
              <a:rPr sz="2000" dirty="0"/>
              <a:t> de forma </a:t>
            </a:r>
            <a:r>
              <a:rPr sz="2000" dirty="0" err="1"/>
              <a:t>sistemática</a:t>
            </a:r>
            <a:r>
              <a:rPr sz="2000" dirty="0"/>
              <a:t> e </a:t>
            </a:r>
            <a:r>
              <a:rPr sz="2000" dirty="0" err="1"/>
              <a:t>contínua</a:t>
            </a:r>
            <a:r>
              <a:rPr sz="2000" dirty="0"/>
              <a:t> </a:t>
            </a:r>
            <a:r>
              <a:rPr sz="2000" dirty="0" err="1"/>
              <a:t>pelos</a:t>
            </a:r>
            <a:r>
              <a:rPr sz="2000" dirty="0"/>
              <a:t> </a:t>
            </a:r>
            <a:r>
              <a:rPr sz="2000" dirty="0" err="1"/>
              <a:t>respectivos</a:t>
            </a:r>
            <a:r>
              <a:rPr sz="2000" dirty="0"/>
              <a:t> </a:t>
            </a:r>
            <a:r>
              <a:rPr sz="2000" dirty="0" err="1"/>
              <a:t>comitês</a:t>
            </a:r>
            <a:r>
              <a:rPr sz="2000" dirty="0"/>
              <a:t> </a:t>
            </a:r>
            <a:r>
              <a:rPr sz="2000" dirty="0" err="1"/>
              <a:t>internos</a:t>
            </a:r>
            <a:r>
              <a:rPr sz="2000" dirty="0"/>
              <a:t> de </a:t>
            </a:r>
            <a:r>
              <a:rPr sz="2000" dirty="0" err="1"/>
              <a:t>governança</a:t>
            </a:r>
            <a:r>
              <a:rPr sz="2000" dirty="0"/>
              <a:t>, </a:t>
            </a:r>
            <a:r>
              <a:rPr sz="2000" dirty="0" err="1"/>
              <a:t>previstos</a:t>
            </a:r>
            <a:r>
              <a:rPr sz="2000" dirty="0"/>
              <a:t> </a:t>
            </a:r>
            <a:r>
              <a:rPr sz="2000" dirty="0" err="1"/>
              <a:t>pelo</a:t>
            </a:r>
            <a:r>
              <a:rPr sz="2000" dirty="0"/>
              <a:t> </a:t>
            </a:r>
            <a:r>
              <a:rPr sz="2000" dirty="0" err="1"/>
              <a:t>Decreto</a:t>
            </a:r>
            <a:r>
              <a:rPr sz="2000" dirty="0"/>
              <a:t> nº 9.203, de 22 de </a:t>
            </a:r>
            <a:r>
              <a:rPr sz="2000" dirty="0" err="1"/>
              <a:t>novembro</a:t>
            </a:r>
            <a:r>
              <a:rPr sz="2000" dirty="0"/>
              <a:t> de 2017.</a:t>
            </a:r>
          </a:p>
          <a:p>
            <a:pPr marL="1270000" lvl="0" indent="0" algn="just">
              <a:buNone/>
            </a:pPr>
            <a:r>
              <a:rPr sz="2000" dirty="0" err="1"/>
              <a:t>Parágrafo</a:t>
            </a:r>
            <a:r>
              <a:rPr sz="2000" dirty="0"/>
              <a:t> </a:t>
            </a:r>
            <a:r>
              <a:rPr sz="2000" dirty="0" err="1"/>
              <a:t>único</a:t>
            </a:r>
            <a:r>
              <a:rPr sz="2000" dirty="0"/>
              <a:t>. O </a:t>
            </a:r>
            <a:r>
              <a:rPr sz="2000" dirty="0" err="1"/>
              <a:t>monitoramento</a:t>
            </a:r>
            <a:r>
              <a:rPr sz="2000" dirty="0"/>
              <a:t> de que </a:t>
            </a:r>
            <a:r>
              <a:rPr sz="2000" dirty="0" err="1"/>
              <a:t>trata</a:t>
            </a:r>
            <a:r>
              <a:rPr sz="2000" dirty="0"/>
              <a:t> o caput </a:t>
            </a:r>
            <a:r>
              <a:rPr sz="2000" dirty="0" err="1"/>
              <a:t>deverá</a:t>
            </a:r>
            <a:r>
              <a:rPr sz="2000" dirty="0"/>
              <a:t> </a:t>
            </a:r>
            <a:r>
              <a:rPr sz="2000" dirty="0" err="1"/>
              <a:t>ser</a:t>
            </a:r>
            <a:r>
              <a:rPr sz="2000" dirty="0"/>
              <a:t> </a:t>
            </a:r>
            <a:r>
              <a:rPr sz="2000" dirty="0" err="1"/>
              <a:t>feito</a:t>
            </a:r>
            <a:r>
              <a:rPr sz="2000" dirty="0"/>
              <a:t>, no </a:t>
            </a:r>
            <a:r>
              <a:rPr sz="2000" dirty="0" err="1"/>
              <a:t>mínimo</a:t>
            </a:r>
            <a:r>
              <a:rPr sz="2000" dirty="0"/>
              <a:t>, a </a:t>
            </a:r>
            <a:r>
              <a:rPr sz="2000" dirty="0" err="1"/>
              <a:t>cada</a:t>
            </a:r>
            <a:r>
              <a:rPr sz="2000" dirty="0"/>
              <a:t> </a:t>
            </a:r>
            <a:r>
              <a:rPr sz="2000" dirty="0" err="1"/>
              <a:t>trimestre</a:t>
            </a:r>
            <a:r>
              <a:rPr sz="2000" dirty="0"/>
              <a:t>, com </a:t>
            </a:r>
            <a:r>
              <a:rPr sz="2000" dirty="0" err="1"/>
              <a:t>ênfase</a:t>
            </a:r>
            <a:r>
              <a:rPr sz="2000" dirty="0"/>
              <a:t> </a:t>
            </a:r>
            <a:r>
              <a:rPr sz="2000" dirty="0" err="1"/>
              <a:t>nos</a:t>
            </a:r>
            <a:r>
              <a:rPr sz="2000" dirty="0"/>
              <a:t> </a:t>
            </a:r>
            <a:r>
              <a:rPr sz="2000" dirty="0" err="1"/>
              <a:t>eventuais</a:t>
            </a:r>
            <a:r>
              <a:rPr sz="2000" dirty="0"/>
              <a:t> </a:t>
            </a:r>
            <a:r>
              <a:rPr sz="2000" dirty="0" err="1"/>
              <a:t>desvios</a:t>
            </a:r>
            <a:r>
              <a:rPr sz="2000" dirty="0"/>
              <a:t> </a:t>
            </a:r>
            <a:r>
              <a:rPr sz="2000" dirty="0" err="1"/>
              <a:t>observados</a:t>
            </a:r>
            <a:r>
              <a:rPr sz="2000" dirty="0"/>
              <a:t> </a:t>
            </a:r>
            <a:r>
              <a:rPr sz="2000" dirty="0" err="1"/>
              <a:t>em</a:t>
            </a:r>
            <a:r>
              <a:rPr sz="2000" dirty="0"/>
              <a:t> </a:t>
            </a:r>
            <a:r>
              <a:rPr sz="2000" dirty="0" err="1"/>
              <a:t>relação</a:t>
            </a:r>
            <a:r>
              <a:rPr sz="2000" dirty="0"/>
              <a:t> </a:t>
            </a:r>
            <a:r>
              <a:rPr sz="2000" dirty="0" err="1"/>
              <a:t>aos</a:t>
            </a:r>
            <a:r>
              <a:rPr sz="2000" dirty="0"/>
              <a:t> </a:t>
            </a:r>
            <a:r>
              <a:rPr sz="2000" dirty="0" err="1"/>
              <a:t>objetivos</a:t>
            </a:r>
            <a:r>
              <a:rPr sz="2000" dirty="0"/>
              <a:t> e </a:t>
            </a:r>
            <a:r>
              <a:rPr sz="2000" dirty="0" err="1"/>
              <a:t>projetos</a:t>
            </a:r>
            <a:r>
              <a:rPr sz="2000" dirty="0"/>
              <a:t> com </a:t>
            </a:r>
            <a:r>
              <a:rPr sz="2000" dirty="0" err="1"/>
              <a:t>metas</a:t>
            </a:r>
            <a:r>
              <a:rPr sz="2000" dirty="0"/>
              <a:t> e </a:t>
            </a:r>
            <a:r>
              <a:rPr sz="2000" dirty="0" err="1"/>
              <a:t>entregas</a:t>
            </a:r>
            <a:r>
              <a:rPr sz="2000" dirty="0"/>
              <a:t> </a:t>
            </a:r>
            <a:r>
              <a:rPr sz="2000" dirty="0" err="1"/>
              <a:t>previstas</a:t>
            </a:r>
            <a:r>
              <a:rPr sz="2000" dirty="0"/>
              <a:t> para o </a:t>
            </a:r>
            <a:r>
              <a:rPr sz="2000" dirty="0" err="1"/>
              <a:t>trimestre</a:t>
            </a:r>
            <a:r>
              <a:rPr sz="2000" dirty="0"/>
              <a:t> </a:t>
            </a:r>
            <a:r>
              <a:rPr sz="2000" dirty="0" err="1"/>
              <a:t>findo</a:t>
            </a:r>
            <a:r>
              <a:rPr sz="2000" dirty="0"/>
              <a:t> e </a:t>
            </a:r>
            <a:r>
              <a:rPr sz="2000" dirty="0" err="1"/>
              <a:t>principalmente</a:t>
            </a:r>
            <a:r>
              <a:rPr sz="2000" dirty="0"/>
              <a:t> no </a:t>
            </a:r>
            <a:r>
              <a:rPr sz="2000" dirty="0" err="1"/>
              <a:t>intuito</a:t>
            </a:r>
            <a:r>
              <a:rPr sz="2000" dirty="0"/>
              <a:t> de </a:t>
            </a:r>
            <a:r>
              <a:rPr sz="2000" dirty="0" err="1"/>
              <a:t>antecipar</a:t>
            </a:r>
            <a:r>
              <a:rPr sz="2000" dirty="0"/>
              <a:t> </a:t>
            </a:r>
            <a:r>
              <a:rPr sz="2000" dirty="0" err="1"/>
              <a:t>problemas</a:t>
            </a:r>
            <a:r>
              <a:rPr sz="2000" dirty="0"/>
              <a:t> e </a:t>
            </a:r>
            <a:r>
              <a:rPr sz="2000" dirty="0" err="1"/>
              <a:t>tomar</a:t>
            </a:r>
            <a:r>
              <a:rPr sz="2000" dirty="0"/>
              <a:t> as </a:t>
            </a:r>
            <a:r>
              <a:rPr sz="2000" dirty="0" err="1"/>
              <a:t>ações</a:t>
            </a:r>
            <a:r>
              <a:rPr sz="2000" dirty="0"/>
              <a:t> </a:t>
            </a:r>
            <a:r>
              <a:rPr sz="2000" dirty="0" err="1"/>
              <a:t>necessárias</a:t>
            </a:r>
            <a:r>
              <a:rPr sz="2000" dirty="0"/>
              <a:t> para o </a:t>
            </a:r>
            <a:r>
              <a:rPr sz="2000" dirty="0" err="1"/>
              <a:t>alcance</a:t>
            </a:r>
            <a:r>
              <a:rPr sz="2000" dirty="0"/>
              <a:t> das </a:t>
            </a:r>
            <a:r>
              <a:rPr sz="2000" dirty="0" err="1"/>
              <a:t>metas</a:t>
            </a:r>
            <a:r>
              <a:rPr sz="2000" dirty="0"/>
              <a:t> e </a:t>
            </a:r>
            <a:r>
              <a:rPr sz="2000" dirty="0" err="1"/>
              <a:t>entregas</a:t>
            </a:r>
            <a:r>
              <a:rPr sz="2000" dirty="0"/>
              <a:t> do </a:t>
            </a:r>
            <a:r>
              <a:rPr sz="2000" dirty="0" err="1"/>
              <a:t>trimestre</a:t>
            </a:r>
            <a:r>
              <a:rPr sz="2000" dirty="0"/>
              <a:t> </a:t>
            </a:r>
            <a:r>
              <a:rPr sz="2000" dirty="0" err="1"/>
              <a:t>seguinte</a:t>
            </a:r>
            <a:r>
              <a:rPr sz="2000" dirty="0"/>
              <a:t>.</a:t>
            </a:r>
          </a:p>
          <a:p>
            <a:pPr marL="1270000" lvl="0" indent="0" algn="just">
              <a:buNone/>
            </a:pPr>
            <a:r>
              <a:rPr sz="2000" dirty="0"/>
              <a:t>— INSTRUÇÃO NORMATIVA Nº 24, DE 18 DE MARÇO DE 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ES5.3 - Percentual de discentes ingressantes pela Política de Ações Afirmativas Específicas</a:t>
            </a:r>
          </a:p>
        </p:txBody>
      </p:sp>
      <p:graphicFrame>
        <p:nvGraphicFramePr>
          <p:cNvPr id="950111287" name="Tabela 9501112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880943"/>
              </p:ext>
            </p:extLst>
          </p:nvPr>
        </p:nvGraphicFramePr>
        <p:xfrm>
          <a:off x="1697306" y="1260920"/>
          <a:ext cx="5752800" cy="38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60,19%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120,38%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118,75%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0,62%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41,33%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ES5.4 - Percentual de implementação da Política de Acompanhamento Pedagógico</a:t>
            </a:r>
          </a:p>
        </p:txBody>
      </p:sp>
      <p:graphicFrame>
        <p:nvGraphicFramePr>
          <p:cNvPr id="964797487" name="Tabela 9647974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172103"/>
              </p:ext>
            </p:extLst>
          </p:nvPr>
        </p:nvGraphicFramePr>
        <p:xfrm>
          <a:off x="1697312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ES5.5 - Percentual de vagas ofertadas para cursos técnicos de nível médio na forma integrada</a:t>
            </a:r>
          </a:p>
        </p:txBody>
      </p:sp>
      <p:graphicFrame>
        <p:nvGraphicFramePr>
          <p:cNvPr id="306661388" name="Tabela 3066613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925698"/>
              </p:ext>
            </p:extLst>
          </p:nvPr>
        </p:nvGraphicFramePr>
        <p:xfrm>
          <a:off x="1697305" y="1077863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25,61%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25,93%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89,66%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6,9%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20,89%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27,91%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35,2%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131,98%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31,37%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159,39%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55,88%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107,37%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42,11%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38,71%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42,86%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110,72%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28,07%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178,13%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31,53%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45,71%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32,15%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ES5.6 - Percentual de vagas ofertadas para licenciaturas e programas de formação docente</a:t>
            </a:r>
          </a:p>
        </p:txBody>
      </p:sp>
      <p:graphicFrame>
        <p:nvGraphicFramePr>
          <p:cNvPr id="420594503" name="Tabela 4205945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701873"/>
              </p:ext>
            </p:extLst>
          </p:nvPr>
        </p:nvGraphicFramePr>
        <p:xfrm>
          <a:off x="1697313" y="1077863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29,36%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25,61%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29,63%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16,46%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55,55%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15,8%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70,88%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28,81%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14,29%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18,6%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27,96%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23,86%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85,34%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43,87%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19,61%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63,74%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21,05%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12,9%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126,36%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18,92%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22,86%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21,64%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ES5.7 - Percentual de vagas ofertadas para o EJA-EPT</a:t>
            </a:r>
          </a:p>
        </p:txBody>
      </p:sp>
      <p:graphicFrame>
        <p:nvGraphicFramePr>
          <p:cNvPr id="959042571" name="Tabela 9590425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539549"/>
              </p:ext>
            </p:extLst>
          </p:nvPr>
        </p:nvGraphicFramePr>
        <p:xfrm>
          <a:off x="1697312" y="1888564"/>
          <a:ext cx="5752800" cy="20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25,61%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34,48%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5,38%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5,38%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9,68%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44,73%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7,02%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7,02%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5,24%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ES5.8 - Taxa de conclusão ciclo</a:t>
            </a:r>
          </a:p>
        </p:txBody>
      </p:sp>
      <p:graphicFrame>
        <p:nvGraphicFramePr>
          <p:cNvPr id="169149712" name="Tabela 1691497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8403"/>
              </p:ext>
            </p:extLst>
          </p:nvPr>
        </p:nvGraphicFramePr>
        <p:xfrm>
          <a:off x="1697310" y="1077862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74,52%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169,36%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45,76%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104,00%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42,34%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96,23%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29,88%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67,91%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125,57%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96,18%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102,27%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ES5.9 - Taxa de evasão ciclo</a:t>
            </a:r>
          </a:p>
        </p:txBody>
      </p:sp>
      <p:graphicFrame>
        <p:nvGraphicFramePr>
          <p:cNvPr id="136203680" name="Tabela 1362036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46204"/>
              </p:ext>
            </p:extLst>
          </p:nvPr>
        </p:nvGraphicFramePr>
        <p:xfrm>
          <a:off x="1697307" y="1077206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115,08%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44,4%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14,08%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160,89%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62,15%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172,64%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40,86%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86,50%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53,58%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51,17%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52,85%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53,19%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>
            <a:normAutofit/>
          </a:bodyPr>
          <a:lstStyle/>
          <a:p>
            <a:pPr lvl="0"/>
            <a:r>
              <a:rPr dirty="0" err="1"/>
              <a:t>Objetivo</a:t>
            </a:r>
            <a:r>
              <a:rPr dirty="0" smtClean="0"/>
              <a:t>:</a:t>
            </a:r>
            <a:r>
              <a:rPr lang="pt-BR" dirty="0"/>
              <a:t> GDP1 - Desenvolver a gestão humanizada orientada para resultados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GDP1.1 - Relação estudante por professor</a:t>
            </a:r>
          </a:p>
        </p:txBody>
      </p:sp>
      <p:graphicFrame>
        <p:nvGraphicFramePr>
          <p:cNvPr id="289252343" name="Tabela 2892523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859298"/>
              </p:ext>
            </p:extLst>
          </p:nvPr>
        </p:nvGraphicFramePr>
        <p:xfrm>
          <a:off x="1697304" y="1077866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14,22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118,50%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19,24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101,26%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17,14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16,71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104,44%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16,24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17,22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106,03%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24,93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124,65%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29,69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97,62%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11,4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GDP1.2 - Relação estudante por técnicos administrativos</a:t>
            </a:r>
          </a:p>
        </p:txBody>
      </p:sp>
      <p:graphicFrame>
        <p:nvGraphicFramePr>
          <p:cNvPr id="238639658" name="Tabela 2386396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591637"/>
              </p:ext>
            </p:extLst>
          </p:nvPr>
        </p:nvGraphicFramePr>
        <p:xfrm>
          <a:off x="1697300" y="1077861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18,72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45,89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104,76%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25,33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31,2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42,89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61,65%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Cronograma de Elaboração, Cadastro e Acompanhamento PEA E PAM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149" y="744438"/>
            <a:ext cx="4346712" cy="4358654"/>
          </a:xfrm>
        </p:spPr>
      </p:pic>
      <p:sp>
        <p:nvSpPr>
          <p:cNvPr id="3" name="Retângulo 2"/>
          <p:cNvSpPr/>
          <p:nvPr/>
        </p:nvSpPr>
        <p:spPr>
          <a:xfrm>
            <a:off x="2425149" y="3054627"/>
            <a:ext cx="4346713" cy="49695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728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GDP1.3 - Percentual de entregas das unidades finalizadas</a:t>
            </a:r>
          </a:p>
        </p:txBody>
      </p:sp>
      <p:graphicFrame>
        <p:nvGraphicFramePr>
          <p:cNvPr id="116104672" name="Tabela 1161046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949559"/>
              </p:ext>
            </p:extLst>
          </p:nvPr>
        </p:nvGraphicFramePr>
        <p:xfrm>
          <a:off x="1697307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GDP1.4 - Percentual de servidores assistidos em saúde e qualidade de vida</a:t>
            </a:r>
          </a:p>
        </p:txBody>
      </p:sp>
      <p:graphicFrame>
        <p:nvGraphicFramePr>
          <p:cNvPr id="761185111" name="Tabela 7611851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860809"/>
              </p:ext>
            </p:extLst>
          </p:nvPr>
        </p:nvGraphicFramePr>
        <p:xfrm>
          <a:off x="1697312" y="1071231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119,71%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/>
              <a:t>Indicador: GDP1.6 - Quantidade de normativos aprovados em relação a equidade de gênero, sexualidade, raça e PCD e/ou programas, projetos e ações executados sobre os assuntos</a:t>
            </a:r>
          </a:p>
        </p:txBody>
      </p:sp>
      <p:graphicFrame>
        <p:nvGraphicFramePr>
          <p:cNvPr id="379625010" name="Tabela 3796250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728743"/>
              </p:ext>
            </p:extLst>
          </p:nvPr>
        </p:nvGraphicFramePr>
        <p:xfrm>
          <a:off x="1697312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GPD1.5 - Percentual de servidores em PGD</a:t>
            </a:r>
          </a:p>
        </p:txBody>
      </p:sp>
      <p:graphicFrame>
        <p:nvGraphicFramePr>
          <p:cNvPr id="245263778" name="Tabela 2452637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843151"/>
              </p:ext>
            </p:extLst>
          </p:nvPr>
        </p:nvGraphicFramePr>
        <p:xfrm>
          <a:off x="1697303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GDP2 - Promover capacitação e qualificação para os servidores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GDP2.1 - Número de horas destinadas à formação continuada docente</a:t>
            </a:r>
          </a:p>
        </p:txBody>
      </p:sp>
      <p:graphicFrame>
        <p:nvGraphicFramePr>
          <p:cNvPr id="390381745" name="Tabela 3903817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913690"/>
              </p:ext>
            </p:extLst>
          </p:nvPr>
        </p:nvGraphicFramePr>
        <p:xfrm>
          <a:off x="1697312" y="1079025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GDP2.2 - Número de cursos/atividades de formação de servidores ofertados pelo IFPA</a:t>
            </a:r>
          </a:p>
        </p:txBody>
      </p:sp>
      <p:graphicFrame>
        <p:nvGraphicFramePr>
          <p:cNvPr id="294273673" name="Tabela 2942736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405049"/>
              </p:ext>
            </p:extLst>
          </p:nvPr>
        </p:nvGraphicFramePr>
        <p:xfrm>
          <a:off x="1697305" y="1356146"/>
          <a:ext cx="5752800" cy="365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GDP2.3 - Percentual de servidores capacitados</a:t>
            </a:r>
          </a:p>
        </p:txBody>
      </p:sp>
      <p:graphicFrame>
        <p:nvGraphicFramePr>
          <p:cNvPr id="18650333" name="Tabela 186503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508237"/>
              </p:ext>
            </p:extLst>
          </p:nvPr>
        </p:nvGraphicFramePr>
        <p:xfrm>
          <a:off x="1697310" y="1077856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6,74%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39,35%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GDP2.4 - Índice de titulação docente</a:t>
            </a:r>
          </a:p>
        </p:txBody>
      </p:sp>
      <p:graphicFrame>
        <p:nvGraphicFramePr>
          <p:cNvPr id="462531870" name="Tabela 4625318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23705"/>
              </p:ext>
            </p:extLst>
          </p:nvPr>
        </p:nvGraphicFramePr>
        <p:xfrm>
          <a:off x="1697307" y="107513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4,27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4,09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4,54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78,95%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1,61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3,86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111,19%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GDP2.5 - Índice de titulação dos técnicos administrativos</a:t>
            </a:r>
          </a:p>
        </p:txBody>
      </p:sp>
      <p:graphicFrame>
        <p:nvGraphicFramePr>
          <p:cNvPr id="735681780" name="Tabela 7356817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162061"/>
              </p:ext>
            </p:extLst>
          </p:nvPr>
        </p:nvGraphicFramePr>
        <p:xfrm>
          <a:off x="1697299" y="1076541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2,64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109,33%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2,75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2,92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-58,82%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2,85%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2,68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71,43%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2,81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113,12%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marL="0" lvl="0" indent="0">
              <a:buNone/>
            </a:pPr>
            <a:r>
              <a:rPr/>
              <a:t>RESULTADOS GERAIS DO PDI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GDP2.6 - Número de servidores afastados para qualificação</a:t>
            </a:r>
          </a:p>
        </p:txBody>
      </p:sp>
      <p:graphicFrame>
        <p:nvGraphicFramePr>
          <p:cNvPr id="841842904" name="Tabela 8418429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709196"/>
              </p:ext>
            </p:extLst>
          </p:nvPr>
        </p:nvGraphicFramePr>
        <p:xfrm>
          <a:off x="1697303" y="1079026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GDP2.7 - Percentual de servidores qualificados por iniciativa institucional</a:t>
            </a:r>
          </a:p>
        </p:txBody>
      </p:sp>
      <p:graphicFrame>
        <p:nvGraphicFramePr>
          <p:cNvPr id="552303596" name="Tabela 5523035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210524"/>
              </p:ext>
            </p:extLst>
          </p:nvPr>
        </p:nvGraphicFramePr>
        <p:xfrm>
          <a:off x="1697311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>
            <a:normAutofit fontScale="90000"/>
          </a:bodyPr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GDO1 - Aprimorar a comunicação institucional e a segurança da informação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/>
              <a:t>Indicador: GDO1.1 - Número de ações de comunicação com foco na criação da política de comunicação e integração entre os setores de comunicação institucional</a:t>
            </a:r>
          </a:p>
        </p:txBody>
      </p:sp>
      <p:graphicFrame>
        <p:nvGraphicFramePr>
          <p:cNvPr id="41480586" name="Tabela 414805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539887"/>
              </p:ext>
            </p:extLst>
          </p:nvPr>
        </p:nvGraphicFramePr>
        <p:xfrm>
          <a:off x="1697305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GDO1.10 - Índice de maturidade em segurança (iSeg)</a:t>
            </a:r>
          </a:p>
        </p:txBody>
      </p:sp>
      <p:graphicFrame>
        <p:nvGraphicFramePr>
          <p:cNvPr id="242991589" name="Tabela 2429915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082026"/>
              </p:ext>
            </p:extLst>
          </p:nvPr>
        </p:nvGraphicFramePr>
        <p:xfrm>
          <a:off x="1697305" y="1894539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GDO1.11 - Prazo médio de respostas das demandas</a:t>
            </a:r>
          </a:p>
        </p:txBody>
      </p:sp>
      <p:graphicFrame>
        <p:nvGraphicFramePr>
          <p:cNvPr id="754252573" name="Tabela 7542525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632023"/>
              </p:ext>
            </p:extLst>
          </p:nvPr>
        </p:nvGraphicFramePr>
        <p:xfrm>
          <a:off x="1697310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GDO1.12 - Índice de adequação à LGPD</a:t>
            </a:r>
          </a:p>
        </p:txBody>
      </p:sp>
      <p:graphicFrame>
        <p:nvGraphicFramePr>
          <p:cNvPr id="52740990" name="Tabela 527409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250870"/>
              </p:ext>
            </p:extLst>
          </p:nvPr>
        </p:nvGraphicFramePr>
        <p:xfrm>
          <a:off x="1697308" y="1895192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GDO1.13 - Índice de atendimento aos prazos de resposta</a:t>
            </a:r>
          </a:p>
        </p:txBody>
      </p:sp>
      <p:graphicFrame>
        <p:nvGraphicFramePr>
          <p:cNvPr id="391516982" name="Tabela 3915169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192506"/>
              </p:ext>
            </p:extLst>
          </p:nvPr>
        </p:nvGraphicFramePr>
        <p:xfrm>
          <a:off x="1697313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GDO1.14 - Índice de resolubilidade</a:t>
            </a:r>
          </a:p>
        </p:txBody>
      </p:sp>
      <p:graphicFrame>
        <p:nvGraphicFramePr>
          <p:cNvPr id="693539138" name="Tabela 6935391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86021"/>
              </p:ext>
            </p:extLst>
          </p:nvPr>
        </p:nvGraphicFramePr>
        <p:xfrm>
          <a:off x="1697308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GDO1.2 - Número de conteúdos de ensino, pesquisa e/ou extensão divulgados nos canais institucionais</a:t>
            </a:r>
          </a:p>
        </p:txBody>
      </p:sp>
      <p:graphicFrame>
        <p:nvGraphicFramePr>
          <p:cNvPr id="965218168" name="Tabela 9652181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832839"/>
              </p:ext>
            </p:extLst>
          </p:nvPr>
        </p:nvGraphicFramePr>
        <p:xfrm>
          <a:off x="1697304" y="1077861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91,67%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760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Número de metas, iniciativas e riscos cadastrados nos PEA do exercício 2024, por unidade</a:t>
            </a:r>
          </a:p>
        </p:txBody>
      </p:sp>
      <p:graphicFrame>
        <p:nvGraphicFramePr>
          <p:cNvPr id="916309366" name="Tabela 9163093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732618"/>
              </p:ext>
            </p:extLst>
          </p:nvPr>
        </p:nvGraphicFramePr>
        <p:xfrm>
          <a:off x="2551041" y="1808922"/>
          <a:ext cx="4046400" cy="274320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1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Nº de Metas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Nº de Iniciativas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Nº de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DAE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PROAD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PROGEP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Total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860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GDO1.3 - Número de conteúdos divulgados para os públicos internos</a:t>
            </a:r>
          </a:p>
        </p:txBody>
      </p:sp>
      <p:graphicFrame>
        <p:nvGraphicFramePr>
          <p:cNvPr id="37195257" name="Tabela 371952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891813"/>
              </p:ext>
            </p:extLst>
          </p:nvPr>
        </p:nvGraphicFramePr>
        <p:xfrm>
          <a:off x="1697317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GDO1.4 - Número de conteúdos institucionais reverberados no campus</a:t>
            </a:r>
          </a:p>
        </p:txBody>
      </p:sp>
      <p:graphicFrame>
        <p:nvGraphicFramePr>
          <p:cNvPr id="812363897" name="Tabela 8123638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152496"/>
              </p:ext>
            </p:extLst>
          </p:nvPr>
        </p:nvGraphicFramePr>
        <p:xfrm>
          <a:off x="1697316" y="1077211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52,00%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GDO1.5 - Número de veiculação sobre IFPA na imprensa</a:t>
            </a:r>
          </a:p>
        </p:txBody>
      </p:sp>
      <p:graphicFrame>
        <p:nvGraphicFramePr>
          <p:cNvPr id="929658746" name="Tabela 9296587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142761"/>
              </p:ext>
            </p:extLst>
          </p:nvPr>
        </p:nvGraphicFramePr>
        <p:xfrm>
          <a:off x="1697317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GDO1.6 - Índice de crescimento em mídias sociais</a:t>
            </a:r>
          </a:p>
        </p:txBody>
      </p:sp>
      <p:graphicFrame>
        <p:nvGraphicFramePr>
          <p:cNvPr id="399315712" name="Tabela 3993157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606113"/>
              </p:ext>
            </p:extLst>
          </p:nvPr>
        </p:nvGraphicFramePr>
        <p:xfrm>
          <a:off x="1697308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GDO1.7 - Número de dados abertos publicados no Portal Brasileiro de Dados Abertos</a:t>
            </a:r>
          </a:p>
        </p:txBody>
      </p:sp>
      <p:graphicFrame>
        <p:nvGraphicFramePr>
          <p:cNvPr id="668530564" name="Tabela 6685305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759582"/>
              </p:ext>
            </p:extLst>
          </p:nvPr>
        </p:nvGraphicFramePr>
        <p:xfrm>
          <a:off x="1697310" y="1895192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67,5%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GDO1.8 - Índice de Maturidade em Governança em Tecnologia da Informação (iGOVSISP)</a:t>
            </a:r>
          </a:p>
        </p:txBody>
      </p:sp>
      <p:graphicFrame>
        <p:nvGraphicFramePr>
          <p:cNvPr id="754447373" name="Tabela 7544473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656700"/>
              </p:ext>
            </p:extLst>
          </p:nvPr>
        </p:nvGraphicFramePr>
        <p:xfrm>
          <a:off x="1697312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GDO1.9 - Índice de maturidade em privacidade (iPriv)</a:t>
            </a:r>
          </a:p>
        </p:txBody>
      </p:sp>
      <p:graphicFrame>
        <p:nvGraphicFramePr>
          <p:cNvPr id="837263050" name="Tabela 8372630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002325"/>
              </p:ext>
            </p:extLst>
          </p:nvPr>
        </p:nvGraphicFramePr>
        <p:xfrm>
          <a:off x="1697311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GDO2 - Consolidar a Governança Institucional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GDO2.1 - Média do percentual de execução dos projetos estratégicos</a:t>
            </a:r>
          </a:p>
        </p:txBody>
      </p:sp>
      <p:graphicFrame>
        <p:nvGraphicFramePr>
          <p:cNvPr id="866058980" name="Tabela 8660589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287691"/>
              </p:ext>
            </p:extLst>
          </p:nvPr>
        </p:nvGraphicFramePr>
        <p:xfrm>
          <a:off x="1697308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GDO2.2 - Percentual de processos modelados a partir da Cadeia de Valor</a:t>
            </a:r>
          </a:p>
        </p:txBody>
      </p:sp>
      <p:graphicFrame>
        <p:nvGraphicFramePr>
          <p:cNvPr id="847834249" name="Tabela 8478342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020377"/>
              </p:ext>
            </p:extLst>
          </p:nvPr>
        </p:nvGraphicFramePr>
        <p:xfrm>
          <a:off x="1697312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Percentual médio de alcance das metas, de execução das iniciativas e de execução das ações de mitigação dos riscos do PDI 2024-2028, por ano</a:t>
            </a:r>
          </a:p>
        </p:txBody>
      </p:sp>
      <p:pic>
        <p:nvPicPr>
          <p:cNvPr id="3" name="Picture 1" descr="apresentacao_rae_files/figure-pptx/graf-ano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81100" y="1193800"/>
            <a:ext cx="67818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GDO2.3 - Percentual de riscos com ações de mitigação implementadas</a:t>
            </a:r>
          </a:p>
        </p:txBody>
      </p:sp>
      <p:graphicFrame>
        <p:nvGraphicFramePr>
          <p:cNvPr id="250442272" name="Tabela 2504422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999496"/>
              </p:ext>
            </p:extLst>
          </p:nvPr>
        </p:nvGraphicFramePr>
        <p:xfrm>
          <a:off x="1697306" y="1077848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55,89%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71,57%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GDO2.4 - Índice de governança (iESGo)</a:t>
            </a:r>
          </a:p>
        </p:txBody>
      </p:sp>
      <p:graphicFrame>
        <p:nvGraphicFramePr>
          <p:cNvPr id="51496292" name="Tabela 514962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966702"/>
              </p:ext>
            </p:extLst>
          </p:nvPr>
        </p:nvGraphicFramePr>
        <p:xfrm>
          <a:off x="1697310" y="1894538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DPDI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0,56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38,46%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GDO2.5 - Número de documentos classificados de acordo com o CONARQ</a:t>
            </a:r>
          </a:p>
        </p:txBody>
      </p:sp>
      <p:graphicFrame>
        <p:nvGraphicFramePr>
          <p:cNvPr id="610004604" name="Tabela 6100046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117983"/>
              </p:ext>
            </p:extLst>
          </p:nvPr>
        </p:nvGraphicFramePr>
        <p:xfrm>
          <a:off x="1697312" y="1541030"/>
          <a:ext cx="5752800" cy="34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35798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87,50%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1,33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640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4941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GDO2.6 - Percentual de implementação da Política de Arquivo Institucional</a:t>
            </a:r>
          </a:p>
        </p:txBody>
      </p:sp>
      <p:graphicFrame>
        <p:nvGraphicFramePr>
          <p:cNvPr id="499003031" name="Tabela 4990030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734351"/>
              </p:ext>
            </p:extLst>
          </p:nvPr>
        </p:nvGraphicFramePr>
        <p:xfrm>
          <a:off x="1697315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Gabinete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>
            <a:normAutofit fontScale="90000"/>
          </a:bodyPr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IT1 - Expandir a disponibilidade e qualidade dos serviços de tecnologia da informação e comunicação de dados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IT1.1 - Número de ações de segurança da informação e privacidade de dados implementadas</a:t>
            </a:r>
          </a:p>
        </p:txBody>
      </p:sp>
      <p:graphicFrame>
        <p:nvGraphicFramePr>
          <p:cNvPr id="246322016" name="Tabela 2463220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320031"/>
              </p:ext>
            </p:extLst>
          </p:nvPr>
        </p:nvGraphicFramePr>
        <p:xfrm>
          <a:off x="1697307" y="1894538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IT1.2 - Número de projetos de solução de software executados</a:t>
            </a:r>
          </a:p>
        </p:txBody>
      </p:sp>
      <p:graphicFrame>
        <p:nvGraphicFramePr>
          <p:cNvPr id="748437991" name="Tabela 7484379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02978"/>
              </p:ext>
            </p:extLst>
          </p:nvPr>
        </p:nvGraphicFramePr>
        <p:xfrm>
          <a:off x="1697308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>
            <a:normAutofit fontScale="90000"/>
          </a:bodyPr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IT2 - Prover infraestrutura e recursos tecnológicos adequados às necessidades acadêmicas e administrativas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IT2.1 - Número de projetos de tecnologia da informação e comunicação de dados executados</a:t>
            </a:r>
          </a:p>
        </p:txBody>
      </p:sp>
      <p:graphicFrame>
        <p:nvGraphicFramePr>
          <p:cNvPr id="563424498" name="Tabela 5634244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403069"/>
              </p:ext>
            </p:extLst>
          </p:nvPr>
        </p:nvGraphicFramePr>
        <p:xfrm>
          <a:off x="1697308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IT2.2 - Número de projetos envolvendo tecnologias inovadoras executados</a:t>
            </a:r>
          </a:p>
        </p:txBody>
      </p:sp>
      <p:graphicFrame>
        <p:nvGraphicFramePr>
          <p:cNvPr id="975234407" name="Tabela 9752344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698896"/>
              </p:ext>
            </p:extLst>
          </p:nvPr>
        </p:nvGraphicFramePr>
        <p:xfrm>
          <a:off x="1697315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DTI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/>
              <a:t>Percentual médio de alcance das metas, de execução das iniciativas e de execução das ações de mitigação dos riscos do PDI 2024-2028, no ano de 2024, por perspectiva estratégica</a:t>
            </a:r>
          </a:p>
        </p:txBody>
      </p:sp>
      <p:pic>
        <p:nvPicPr>
          <p:cNvPr id="3" name="Picture 1" descr="apresentacao_rae_files/figure-pptx/graf-perspectiva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038626" y="1200426"/>
            <a:ext cx="50800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IT2.3 - Número de campi com ginásio ou quadra poliesportiva</a:t>
            </a:r>
          </a:p>
        </p:txBody>
      </p:sp>
      <p:graphicFrame>
        <p:nvGraphicFramePr>
          <p:cNvPr id="864161498" name="Tabela 8641614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942992"/>
              </p:ext>
            </p:extLst>
          </p:nvPr>
        </p:nvGraphicFramePr>
        <p:xfrm>
          <a:off x="1697310" y="1894539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PROAD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IT2.4 - Número de campi com refeitório ou restaurante estudantil construído</a:t>
            </a:r>
          </a:p>
        </p:txBody>
      </p:sp>
      <p:graphicFrame>
        <p:nvGraphicFramePr>
          <p:cNvPr id="75686241" name="Tabela 756862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433029"/>
              </p:ext>
            </p:extLst>
          </p:nvPr>
        </p:nvGraphicFramePr>
        <p:xfrm>
          <a:off x="1697307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PROAD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IT2.5 - Número de Campi com espaços físicos do NAPNE estruturados</a:t>
            </a:r>
          </a:p>
        </p:txBody>
      </p:sp>
      <p:graphicFrame>
        <p:nvGraphicFramePr>
          <p:cNvPr id="710263238" name="Tabela 7102632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118271"/>
              </p:ext>
            </p:extLst>
          </p:nvPr>
        </p:nvGraphicFramePr>
        <p:xfrm>
          <a:off x="1697310" y="1662765"/>
          <a:ext cx="5752800" cy="29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Sim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IT2.6 - Número de cursos com laboratórios adequados às atividades acadêmicas, conforme legislação</a:t>
            </a:r>
          </a:p>
        </p:txBody>
      </p:sp>
      <p:graphicFrame>
        <p:nvGraphicFramePr>
          <p:cNvPr id="567660456" name="Tabela 5676604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725320"/>
              </p:ext>
            </p:extLst>
          </p:nvPr>
        </p:nvGraphicFramePr>
        <p:xfrm>
          <a:off x="1697307" y="1077856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89,47%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PI1 - Ampliar e fortalecer as relações interinstitucionais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/>
              <a:t>Indicador: PI1.1 - Número de parcerias firmadas, visando ao fomento de vagas de estágio, cooperação técnica, programas, intercâmbio de servidores, discentes e egressos</a:t>
            </a:r>
          </a:p>
        </p:txBody>
      </p:sp>
      <p:graphicFrame>
        <p:nvGraphicFramePr>
          <p:cNvPr id="290876272" name="Tabela 2908762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72155"/>
              </p:ext>
            </p:extLst>
          </p:nvPr>
        </p:nvGraphicFramePr>
        <p:xfrm>
          <a:off x="1697304" y="110436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24,18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31,00%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PI1.2 - Percentual de ações de extensão com parcerias institucionais vigentes</a:t>
            </a:r>
          </a:p>
        </p:txBody>
      </p:sp>
      <p:graphicFrame>
        <p:nvGraphicFramePr>
          <p:cNvPr id="479889309" name="Tabela 4798893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791752"/>
              </p:ext>
            </p:extLst>
          </p:nvPr>
        </p:nvGraphicFramePr>
        <p:xfrm>
          <a:off x="1697312" y="1181402"/>
          <a:ext cx="5752800" cy="38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11,22%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6,13%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54,63%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>
            <a:normAutofit fontScale="90000"/>
          </a:bodyPr>
          <a:lstStyle/>
          <a:p>
            <a:pPr lvl="0"/>
            <a:r>
              <a:rPr dirty="0" err="1"/>
              <a:t>Objetivo</a:t>
            </a:r>
            <a:r>
              <a:rPr dirty="0"/>
              <a:t>: </a:t>
            </a:r>
            <a:r>
              <a:rPr lang="pt-BR" dirty="0"/>
              <a:t>PI2 - Aprimorar o processo de ensino e aprendizagem para a melhoria contínua da formação acadêmica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PI2.1 - Média do Conceito Preliminar de Curso (CPC) dos cursos de graduação</a:t>
            </a:r>
          </a:p>
        </p:txBody>
      </p:sp>
      <p:graphicFrame>
        <p:nvGraphicFramePr>
          <p:cNvPr id="86980290" name="Tabela 869802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066963"/>
              </p:ext>
            </p:extLst>
          </p:nvPr>
        </p:nvGraphicFramePr>
        <p:xfrm>
          <a:off x="1697312" y="1693430"/>
          <a:ext cx="5752800" cy="29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3,09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120,00%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3,77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PI2.10 - Percentual de implementação da Política de Nivelamento, Recuperação e Recomposição da Aprendizagem</a:t>
            </a:r>
          </a:p>
        </p:txBody>
      </p:sp>
      <p:graphicFrame>
        <p:nvGraphicFramePr>
          <p:cNvPr id="492312050" name="Tabela 4923120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025082"/>
              </p:ext>
            </p:extLst>
          </p:nvPr>
        </p:nvGraphicFramePr>
        <p:xfrm>
          <a:off x="1697309" y="188856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/>
              <a:t>Percentual médio de alcance das metas, de execução das iniciativas e de execução das ações de mitigação dos riscos do PDI 2024-2028, no ano de 2024, por objetivo estratégico</a:t>
            </a:r>
          </a:p>
        </p:txBody>
      </p:sp>
      <p:pic>
        <p:nvPicPr>
          <p:cNvPr id="3" name="Picture 1" descr="apresentacao_rae_files/figure-pptx/graf-objetivo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980083" y="1200425"/>
            <a:ext cx="3192955" cy="3643243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PI2.11 - Índice de eficiência acadêmica</a:t>
            </a:r>
          </a:p>
        </p:txBody>
      </p:sp>
      <p:graphicFrame>
        <p:nvGraphicFramePr>
          <p:cNvPr id="843266710" name="Tabela 8432667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822118"/>
              </p:ext>
            </p:extLst>
          </p:nvPr>
        </p:nvGraphicFramePr>
        <p:xfrm>
          <a:off x="1697308" y="1077207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75,61%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137,47%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81,22%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59,04%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57,49%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104,53%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44,13%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80,24%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46,28%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84,15%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PI2.12 - Índice de verticalização</a:t>
            </a:r>
          </a:p>
        </p:txBody>
      </p:sp>
      <p:graphicFrame>
        <p:nvGraphicFramePr>
          <p:cNvPr id="69240876" name="Tabela 692408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850581"/>
              </p:ext>
            </p:extLst>
          </p:nvPr>
        </p:nvGraphicFramePr>
        <p:xfrm>
          <a:off x="1697312" y="1077202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1,36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25,39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Ananindeua</a:t>
                      </a:r>
                      <a:endParaRPr sz="800" b="0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10,07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11,67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115,89%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18,18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15,1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15,23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27,33%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9,29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10,63%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20,22%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190,22%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17,77%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15,38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13,28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86,35%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10,83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17,67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6,55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111,45%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33,33%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8,56%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13,29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13,29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22,29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19,3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0,15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PI2.13 - Índice geral de cursos (IGC)</a:t>
            </a:r>
          </a:p>
        </p:txBody>
      </p:sp>
      <p:graphicFrame>
        <p:nvGraphicFramePr>
          <p:cNvPr id="444163769" name="Tabela 4441637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878903"/>
              </p:ext>
            </p:extLst>
          </p:nvPr>
        </p:nvGraphicFramePr>
        <p:xfrm>
          <a:off x="1697310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PI2.14 - Percentual de estudantes envolvidos em ações de extensão</a:t>
            </a:r>
          </a:p>
        </p:txBody>
      </p:sp>
      <p:graphicFrame>
        <p:nvGraphicFramePr>
          <p:cNvPr id="63185111" name="Tabela 631851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635787"/>
              </p:ext>
            </p:extLst>
          </p:nvPr>
        </p:nvGraphicFramePr>
        <p:xfrm>
          <a:off x="1697312" y="1077856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1.000,00%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88,64%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295,47%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3,93%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78,60%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350,00%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21,14%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105,70%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860,00%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PROEX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18,33%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15,47%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84,40%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PI2.15 - Percentual de estudantes envolvidos em projetos de pesquisa</a:t>
            </a:r>
          </a:p>
        </p:txBody>
      </p:sp>
      <p:graphicFrame>
        <p:nvGraphicFramePr>
          <p:cNvPr id="332082974" name="Tabela 3320829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686066"/>
              </p:ext>
            </p:extLst>
          </p:nvPr>
        </p:nvGraphicFramePr>
        <p:xfrm>
          <a:off x="1697308" y="1077860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Responsável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56,67%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7,7%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77,00%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328,57%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PROPPG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10,25%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/>
              <a:t>Indicador: PI2.2 - Média dos Conceitos de Curso (CC) nos processos de Reconhecimento e Renovação de Reconhecimento dos cursos de graduação</a:t>
            </a:r>
          </a:p>
        </p:txBody>
      </p:sp>
      <p:graphicFrame>
        <p:nvGraphicFramePr>
          <p:cNvPr id="268348495" name="Tabela 2683484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117362"/>
              </p:ext>
            </p:extLst>
          </p:nvPr>
        </p:nvGraphicFramePr>
        <p:xfrm>
          <a:off x="1697315" y="1356661"/>
          <a:ext cx="5752800" cy="365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4,45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115,00%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3,38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3,83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3,97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PI2.3 - Número de cursos EaD voltados à comunidade acadêmica</a:t>
            </a:r>
          </a:p>
        </p:txBody>
      </p:sp>
      <p:graphicFrame>
        <p:nvGraphicFramePr>
          <p:cNvPr id="898574968" name="Tabela 8985749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10155"/>
              </p:ext>
            </p:extLst>
          </p:nvPr>
        </p:nvGraphicFramePr>
        <p:xfrm>
          <a:off x="1697310" y="1894536"/>
          <a:ext cx="5752800" cy="77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Resultados</a:t>
                      </a: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800" b="1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Alcançados</a:t>
                      </a:r>
                      <a:endParaRPr sz="800" b="1" i="0" u="none" cap="none" dirty="0">
                        <a:solidFill>
                          <a:srgbClr val="000000">
                            <a:alpha val="100000"/>
                          </a:srgbClr>
                        </a:solidFill>
                        <a:latin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PI2.4 - Percentual de cursos da educação básica e profissional com disciplinas EaD previstas no PPC</a:t>
            </a:r>
          </a:p>
        </p:txBody>
      </p:sp>
      <p:graphicFrame>
        <p:nvGraphicFramePr>
          <p:cNvPr id="25972769" name="Tabela 259727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501267"/>
              </p:ext>
            </p:extLst>
          </p:nvPr>
        </p:nvGraphicFramePr>
        <p:xfrm>
          <a:off x="1697307" y="1894536"/>
          <a:ext cx="5752800" cy="20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23,06%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/>
              <a:t>Indicador: PI2.5 - Percentual de cursos de educação básica e profissional e de ensino de graduação com projetos de ensino desenvolvidos</a:t>
            </a:r>
          </a:p>
        </p:txBody>
      </p:sp>
      <p:graphicFrame>
        <p:nvGraphicFramePr>
          <p:cNvPr id="119790862" name="Tabela 1197908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779639"/>
              </p:ext>
            </p:extLst>
          </p:nvPr>
        </p:nvGraphicFramePr>
        <p:xfrm>
          <a:off x="1697314" y="1077864"/>
          <a:ext cx="5752800" cy="401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Altamira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47,50%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Avançado Vigia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Bragança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Breves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28,57%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51,95%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Paragominas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Tucuruí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38,06%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/>
              <a:t>Indicador: PI2.6 - Percentual de cursos de educação básica e profissional e de ensino de graduação com projetos ou ações de nivelamento implementada</a:t>
            </a:r>
          </a:p>
        </p:txBody>
      </p:sp>
      <p:graphicFrame>
        <p:nvGraphicFramePr>
          <p:cNvPr id="922857153" name="Tabela 922857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241964"/>
              </p:ext>
            </p:extLst>
          </p:nvPr>
        </p:nvGraphicFramePr>
        <p:xfrm>
          <a:off x="1697305" y="1583772"/>
          <a:ext cx="5752800" cy="2934360"/>
        </p:xfrm>
        <a:graphic>
          <a:graphicData uri="http://schemas.openxmlformats.org/drawingml/2006/table">
            <a:tbl>
              <a:tblPr/>
              <a:tblGrid>
                <a:gridCol w="170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Unidade Responsável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Meta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Resultado Alcançado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Resultados Alcançados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do Esforço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1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Percentual de Cumprimento da Mitigação dos Riscos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Abaetetuba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Ananindeua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28%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Belém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Cametá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Castanhal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Conceição do Araguaia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Itaituba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43%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0,00%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Industrial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Marabá Rural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Parauapebas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37,5%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Santarém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57,14%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Campus Óbidos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PROEN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21,42%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--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9525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w="19050" cap="flat" cmpd="sng" algn="ctr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860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</a:t>
                      </a:r>
                      <a:r>
                        <a:rPr sz="800" b="0" i="0" u="none" cap="none" dirty="0" err="1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em</a:t>
                      </a:r>
                      <a:r>
                        <a:rPr sz="800" b="0" i="0" u="none" cap="none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800" b="0" i="0" u="none" cap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  <a:cs typeface="Calibri"/>
                          <a:sym typeface="Calibri"/>
                        </a:rPr>
                        <a:t>Fonte: SIGPP, em 05/12/2024.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olid"/>
                    </a:lnL>
                    <a:lnR w="0" cap="flat" cmpd="sng" algn="ctr">
                      <a:noFill/>
                      <a:prstDash val="solid"/>
                    </a:lnR>
                    <a:lnT w="0" cap="flat" cmpd="sng" algn="ctr">
                      <a:noFill/>
                      <a:prstDash val="solid"/>
                    </a:lnT>
                    <a:lnB w="0" cap="flat" cmpd="sng" algn="ctr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16658</Words>
  <Application>Microsoft Office PowerPoint</Application>
  <PresentationFormat>Apresentação na tela (16:9)</PresentationFormat>
  <Paragraphs>7669</Paragraphs>
  <Slides>137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137</vt:i4>
      </vt:variant>
    </vt:vector>
  </HeadingPairs>
  <TitlesOfParts>
    <vt:vector size="140" baseType="lpstr">
      <vt:lpstr>Arial</vt:lpstr>
      <vt:lpstr>Calibri</vt:lpstr>
      <vt:lpstr>Office Theme</vt:lpstr>
      <vt:lpstr>Reunião de Análise da Estratégia</vt:lpstr>
      <vt:lpstr>Introdução</vt:lpstr>
      <vt:lpstr>Marco Regulatório</vt:lpstr>
      <vt:lpstr>Cronograma de Elaboração, Cadastro e Acompanhamento PEA E PAM</vt:lpstr>
      <vt:lpstr>RESULTADOS GERAIS DO PDI</vt:lpstr>
      <vt:lpstr>Número de metas, iniciativas e riscos cadastrados nos PEA do exercício 2024, por unidade</vt:lpstr>
      <vt:lpstr>Percentual médio de alcance das metas, de execução das iniciativas e de execução das ações de mitigação dos riscos do PDI 2024-2028, por ano</vt:lpstr>
      <vt:lpstr>Percentual médio de alcance das metas, de execução das iniciativas e de execução das ações de mitigação dos riscos do PDI 2024-2028, no ano de 2024, por perspectiva estratégica</vt:lpstr>
      <vt:lpstr>Percentual médio de alcance das metas, de execução das iniciativas e de execução das ações de mitigação dos riscos do PDI 2024-2028, no ano de 2024, por objetivo estratégico</vt:lpstr>
      <vt:lpstr>Percentual médio de alcance das metas, de execução das iniciativas e de execução das ações de mitigação dos riscos do PDI 2024-2028, no ano de 2024, por unidade</vt:lpstr>
      <vt:lpstr>DETALHAMENTO DOS RESULTADOS DO PDI POR INDICADOR</vt:lpstr>
      <vt:lpstr>Objetivo: ES1 - Consolidar a internacionalização como estratégia para o desenvolvimento e projeção do IFPA</vt:lpstr>
      <vt:lpstr>Indicador: ES1.1 - Número de cursos FIC de línguas ofertados pelo centro de idiomas</vt:lpstr>
      <vt:lpstr>Indicador: ES1.2 - Percentual de parcerias internacionais vigentes com ações efetivas</vt:lpstr>
      <vt:lpstr>Objetivo: ES2 - Estimular a inserção dos egressos no mundo do trabalho atendendo às demandas locais</vt:lpstr>
      <vt:lpstr>Indicador: ES2.2 - Percentual de egressos atendidos pelos Planos de Providências de Atendimento aos Egressos (PPAE)</vt:lpstr>
      <vt:lpstr>Indicador: ES2.3 - Percentual de egressos inseridos no mercado de trabalho</vt:lpstr>
      <vt:lpstr>Objetivo: ES3 - Estimular e fortalecer a Sustentabilidade Ambiental</vt:lpstr>
      <vt:lpstr>Indicador: ES3.1 - Índice de desempenho de sustentabilidade</vt:lpstr>
      <vt:lpstr>Objetivo: ES4 - Fortalecer a inclusão e acessibilidade</vt:lpstr>
      <vt:lpstr>Indicador: ES4.1 - Número de serviços prestados em meio digital</vt:lpstr>
      <vt:lpstr>Indicador: ES4.3 - Percentual de vagas noturnas ofertadas para cursos de graduação</vt:lpstr>
      <vt:lpstr>Indicador: ES4.4 - Percentual de ações de extensão destinadas à inclusão de população vulnerável</vt:lpstr>
      <vt:lpstr>Indicador: ES4.5 - Percentual de discentes ingressantes pela Política de Ações Afirmativas Específicas envolvidos em projetos de pesquisa</vt:lpstr>
      <vt:lpstr>Objetivo: ES5 - Fortalecer as políticas de acesso, permanência e êxito</vt:lpstr>
      <vt:lpstr>Indicador: ES5.1 - Percentual de estudantes atendidos pela Política de Assistência Estudantil</vt:lpstr>
      <vt:lpstr>Indicador: ES5.10 - Taxa de ocupação</vt:lpstr>
      <vt:lpstr>Indicador: ES5.11 - Taxa de retenção ciclo</vt:lpstr>
      <vt:lpstr>Indicador: ES5.2 - Inscritos por vaga</vt:lpstr>
      <vt:lpstr>Indicador: ES5.3 - Percentual de discentes ingressantes pela Política de Ações Afirmativas Específicas</vt:lpstr>
      <vt:lpstr>Indicador: ES5.4 - Percentual de implementação da Política de Acompanhamento Pedagógico</vt:lpstr>
      <vt:lpstr>Indicador: ES5.5 - Percentual de vagas ofertadas para cursos técnicos de nível médio na forma integrada</vt:lpstr>
      <vt:lpstr>Indicador: ES5.6 - Percentual de vagas ofertadas para licenciaturas e programas de formação docente</vt:lpstr>
      <vt:lpstr>Indicador: ES5.7 - Percentual de vagas ofertadas para o EJA-EPT</vt:lpstr>
      <vt:lpstr>Indicador: ES5.8 - Taxa de conclusão ciclo</vt:lpstr>
      <vt:lpstr>Indicador: ES5.9 - Taxa de evasão ciclo</vt:lpstr>
      <vt:lpstr>Objetivo: GDP1 - Desenvolver a gestão humanizada orientada para resultados</vt:lpstr>
      <vt:lpstr>Indicador: GDP1.1 - Relação estudante por professor</vt:lpstr>
      <vt:lpstr>Indicador: GDP1.2 - Relação estudante por técnicos administrativos</vt:lpstr>
      <vt:lpstr>Indicador: GDP1.3 - Percentual de entregas das unidades finalizadas</vt:lpstr>
      <vt:lpstr>Indicador: GDP1.4 - Percentual de servidores assistidos em saúde e qualidade de vida</vt:lpstr>
      <vt:lpstr>Indicador: GDP1.6 - Quantidade de normativos aprovados em relação a equidade de gênero, sexualidade, raça e PCD e/ou programas, projetos e ações executados sobre os assuntos</vt:lpstr>
      <vt:lpstr>Indicador: GPD1.5 - Percentual de servidores em PGD</vt:lpstr>
      <vt:lpstr>Objetivo: GDP2 - Promover capacitação e qualificação para os servidores</vt:lpstr>
      <vt:lpstr>Indicador: GDP2.1 - Número de horas destinadas à formação continuada docente</vt:lpstr>
      <vt:lpstr>Indicador: GDP2.2 - Número de cursos/atividades de formação de servidores ofertados pelo IFPA</vt:lpstr>
      <vt:lpstr>Indicador: GDP2.3 - Percentual de servidores capacitados</vt:lpstr>
      <vt:lpstr>Indicador: GDP2.4 - Índice de titulação docente</vt:lpstr>
      <vt:lpstr>Indicador: GDP2.5 - Índice de titulação dos técnicos administrativos</vt:lpstr>
      <vt:lpstr>Indicador: GDP2.6 - Número de servidores afastados para qualificação</vt:lpstr>
      <vt:lpstr>Indicador: GDP2.7 - Percentual de servidores qualificados por iniciativa institucional</vt:lpstr>
      <vt:lpstr>Objetivo: GDO1 - Aprimorar a comunicação institucional e a segurança da informação</vt:lpstr>
      <vt:lpstr>Indicador: GDO1.1 - Número de ações de comunicação com foco na criação da política de comunicação e integração entre os setores de comunicação institucional</vt:lpstr>
      <vt:lpstr>Indicador: GDO1.10 - Índice de maturidade em segurança (iSeg)</vt:lpstr>
      <vt:lpstr>Indicador: GDO1.11 - Prazo médio de respostas das demandas</vt:lpstr>
      <vt:lpstr>Indicador: GDO1.12 - Índice de adequação à LGPD</vt:lpstr>
      <vt:lpstr>Indicador: GDO1.13 - Índice de atendimento aos prazos de resposta</vt:lpstr>
      <vt:lpstr>Indicador: GDO1.14 - Índice de resolubilidade</vt:lpstr>
      <vt:lpstr>Indicador: GDO1.2 - Número de conteúdos de ensino, pesquisa e/ou extensão divulgados nos canais institucionais</vt:lpstr>
      <vt:lpstr>Indicador: GDO1.3 - Número de conteúdos divulgados para os públicos internos</vt:lpstr>
      <vt:lpstr>Indicador: GDO1.4 - Número de conteúdos institucionais reverberados no campus</vt:lpstr>
      <vt:lpstr>Indicador: GDO1.5 - Número de veiculação sobre IFPA na imprensa</vt:lpstr>
      <vt:lpstr>Indicador: GDO1.6 - Índice de crescimento em mídias sociais</vt:lpstr>
      <vt:lpstr>Indicador: GDO1.7 - Número de dados abertos publicados no Portal Brasileiro de Dados Abertos</vt:lpstr>
      <vt:lpstr>Indicador: GDO1.8 - Índice de Maturidade em Governança em Tecnologia da Informação (iGOVSISP)</vt:lpstr>
      <vt:lpstr>Indicador: GDO1.9 - Índice de maturidade em privacidade (iPriv)</vt:lpstr>
      <vt:lpstr>Objetivo: GDO2 - Consolidar a Governança Institucional</vt:lpstr>
      <vt:lpstr>Indicador: GDO2.1 - Média do percentual de execução dos projetos estratégicos</vt:lpstr>
      <vt:lpstr>Indicador: GDO2.2 - Percentual de processos modelados a partir da Cadeia de Valor</vt:lpstr>
      <vt:lpstr>Indicador: GDO2.3 - Percentual de riscos com ações de mitigação implementadas</vt:lpstr>
      <vt:lpstr>Indicador: GDO2.4 - Índice de governança (iESGo)</vt:lpstr>
      <vt:lpstr>Indicador: GDO2.5 - Número de documentos classificados de acordo com o CONARQ</vt:lpstr>
      <vt:lpstr>Indicador: GDO2.6 - Percentual de implementação da Política de Arquivo Institucional</vt:lpstr>
      <vt:lpstr>Objetivo: IT1 - Expandir a disponibilidade e qualidade dos serviços de tecnologia da informação e comunicação de dados</vt:lpstr>
      <vt:lpstr>Indicador: IT1.1 - Número de ações de segurança da informação e privacidade de dados implementadas</vt:lpstr>
      <vt:lpstr>Indicador: IT1.2 - Número de projetos de solução de software executados</vt:lpstr>
      <vt:lpstr>Objetivo: IT2 - Prover infraestrutura e recursos tecnológicos adequados às necessidades acadêmicas e administrativas</vt:lpstr>
      <vt:lpstr>Indicador: IT2.1 - Número de projetos de tecnologia da informação e comunicação de dados executados</vt:lpstr>
      <vt:lpstr>Indicador: IT2.2 - Número de projetos envolvendo tecnologias inovadoras executados</vt:lpstr>
      <vt:lpstr>Indicador: IT2.3 - Número de campi com ginásio ou quadra poliesportiva</vt:lpstr>
      <vt:lpstr>Indicador: IT2.4 - Número de campi com refeitório ou restaurante estudantil construído</vt:lpstr>
      <vt:lpstr>Indicador: IT2.5 - Número de Campi com espaços físicos do NAPNE estruturados</vt:lpstr>
      <vt:lpstr>Indicador: IT2.6 - Número de cursos com laboratórios adequados às atividades acadêmicas, conforme legislação</vt:lpstr>
      <vt:lpstr>Objetivo: PI1 - Ampliar e fortalecer as relações interinstitucionais</vt:lpstr>
      <vt:lpstr>Indicador: PI1.1 - Número de parcerias firmadas, visando ao fomento de vagas de estágio, cooperação técnica, programas, intercâmbio de servidores, discentes e egressos</vt:lpstr>
      <vt:lpstr>Indicador: PI1.2 - Percentual de ações de extensão com parcerias institucionais vigentes</vt:lpstr>
      <vt:lpstr>Objetivo: PI2 - Aprimorar o processo de ensino e aprendizagem para a melhoria contínua da formação acadêmica</vt:lpstr>
      <vt:lpstr>Indicador: PI2.1 - Média do Conceito Preliminar de Curso (CPC) dos cursos de graduação</vt:lpstr>
      <vt:lpstr>Indicador: PI2.10 - Percentual de implementação da Política de Nivelamento, Recuperação e Recomposição da Aprendizagem</vt:lpstr>
      <vt:lpstr>Indicador: PI2.11 - Índice de eficiência acadêmica</vt:lpstr>
      <vt:lpstr>Indicador: PI2.12 - Índice de verticalização</vt:lpstr>
      <vt:lpstr>Indicador: PI2.13 - Índice geral de cursos (IGC)</vt:lpstr>
      <vt:lpstr>Indicador: PI2.14 - Percentual de estudantes envolvidos em ações de extensão</vt:lpstr>
      <vt:lpstr>Indicador: PI2.15 - Percentual de estudantes envolvidos em projetos de pesquisa</vt:lpstr>
      <vt:lpstr>Indicador: PI2.2 - Média dos Conceitos de Curso (CC) nos processos de Reconhecimento e Renovação de Reconhecimento dos cursos de graduação</vt:lpstr>
      <vt:lpstr>Indicador: PI2.3 - Número de cursos EaD voltados à comunidade acadêmica</vt:lpstr>
      <vt:lpstr>Indicador: PI2.4 - Percentual de cursos da educação básica e profissional com disciplinas EaD previstas no PPC</vt:lpstr>
      <vt:lpstr>Indicador: PI2.5 - Percentual de cursos de educação básica e profissional e de ensino de graduação com projetos de ensino desenvolvidos</vt:lpstr>
      <vt:lpstr>Indicador: PI2.6 - Percentual de cursos de educação básica e profissional e de ensino de graduação com projetos ou ações de nivelamento implementada</vt:lpstr>
      <vt:lpstr>Indicador: PI2.7 - Percentual de cursos de graduação com disciplina EaD previstas no PPC</vt:lpstr>
      <vt:lpstr>Indicador: PI2.8 - Percentual de cursos de licenciatura participantes de Programa de Iniciação à Docência</vt:lpstr>
      <vt:lpstr>Indicador: PI2.9 - Percentual de estudantes com necessidades educacionais específicas com Plano de Ensino Individualizado</vt:lpstr>
      <vt:lpstr>Objetivo: PI3 - Estimular a difusão do conhecimento</vt:lpstr>
      <vt:lpstr>Indicador: PI3.1 - Número de Produções Bibliográficas Realizadas pelos Grupos de Pesquisa</vt:lpstr>
      <vt:lpstr>Indicador: PI3.2 - Número de livros publicados pela Editora do IFPA (em formato impresso e/ou digital)</vt:lpstr>
      <vt:lpstr>Indicador: PI3.4 - Número de títulos de livros cadastrados junto à Câmara Brasileira do Livro pelo prefixo editorial do IFPA</vt:lpstr>
      <vt:lpstr>Objetivo: PI4 - Fomentar o empreendedorismo e a inovação, sua proteção e transferência para a sociedade</vt:lpstr>
      <vt:lpstr>Indicador: PI4.1 - Número de acordos e contratos de transferência de tecnologia e/ou know how para a sociedade realizados</vt:lpstr>
      <vt:lpstr>Indicador: PI4.2 - Número de ambientes promotores de inovação em funcionamento</vt:lpstr>
      <vt:lpstr>Indicador: PI4.3 - Número de ativos de propriedade intelectual protegidos</vt:lpstr>
      <vt:lpstr>Indicador: PI4.4 - Número de ações de difusão da inovação realizadas pela instituição e/ou em parceria com outras instituições públicas e privadas</vt:lpstr>
      <vt:lpstr>Indicador: PI4.5 - Número de empreendimentos beneficiados pelos ambientes de inovação</vt:lpstr>
      <vt:lpstr>Indicador: PI4.6 - Percentual de ativos de propriedade intelectual licenciados ou transferidos</vt:lpstr>
      <vt:lpstr>Objetivo: PI5 - Fortalecer a indissociabilidade ensino, pesquisa e extensão</vt:lpstr>
      <vt:lpstr>Indicador: PI5.1 - Número de ações executados por meio da curricularização da extensão</vt:lpstr>
      <vt:lpstr>Indicador: PI5.2 - Número de ações institucionais com foco na integração entre Ensino, Pesquisa, Extensão e Gestão</vt:lpstr>
      <vt:lpstr>Indicador: PI5.3 - Número de ações de internacionalização realizadas nos cursos stricto sensu</vt:lpstr>
      <vt:lpstr>Indicador: PI5.4 - Taxa de conclusão ciclo nos cursos de pós-graduação Lato Sensu</vt:lpstr>
      <vt:lpstr>Objetivo: PI6 - Fortalecer as políticas de extensão institucional</vt:lpstr>
      <vt:lpstr>Indicador: PI6.1 - Número de ações executadas nos núcleos de extensão (NAC, NEL, NEABI, NEGED, CENI, entre outros)</vt:lpstr>
      <vt:lpstr>Indicador: PI6.2 - Número de ações extensionistas com abrangência institucional realizadas</vt:lpstr>
      <vt:lpstr>Indicador: PI6.3 - Número de pessoas atendidas pelas ações de extensão</vt:lpstr>
      <vt:lpstr>Indicador: PI6.4 - Percentual de recursos orçamentários aplicados em extensão</vt:lpstr>
      <vt:lpstr>Indicador: PI6.5 - Percentual de servidores envolvidos em ações de extensão</vt:lpstr>
      <vt:lpstr>Objetivo: PI7 - Promover pesquisa científica e tecnológica</vt:lpstr>
      <vt:lpstr>Indicador: PI7.1 - Número de bolsas, de fomento interno e externo, nos programas institucionais de iniciação científica, tecnológica e inovação</vt:lpstr>
      <vt:lpstr>Indicador: PI7.2 - Número de eventos institucionais de Iniciação Científica, Tecnológica e Inovação (ICTI) realizados</vt:lpstr>
      <vt:lpstr>Indicador: PI7.3 - Número de projetos de pesquisa executados em parceria com o setor produtivo</vt:lpstr>
      <vt:lpstr>Indicador: PI7.4 - Percentual de projetos de pesquisa aplicada</vt:lpstr>
      <vt:lpstr>Indicador: PI7.5 - Percentual de recursos orçamentários aplicados em pesquisa, pós-graduação e inovação</vt:lpstr>
      <vt:lpstr>Indicador: PI7.6 - Percentual de servidores desenvolvendo projetos de pesquisa</vt:lpstr>
      <vt:lpstr>Objetivo: SF1 - Ampliar a captação de recursos para investimentos em infraestrutura</vt:lpstr>
      <vt:lpstr>Indicador: SF1.1 - Percentual de recursos orçamentários captados</vt:lpstr>
      <vt:lpstr>Indicador: SF1.2 - Percentual de recursos orçamentários investidos em infraestrutura</vt:lpstr>
      <vt:lpstr>Objetivo: SF2 - Otimizar o planejamento e a execução orçamentária</vt:lpstr>
      <vt:lpstr>Indicador: SF2.1 - Percentual de recursos orçamentário discricionário destinado aos projetos estratégicos</vt:lpstr>
      <vt:lpstr>Indicador: SF2.2 - Percentual de processos de aquisição previstos no Plano de Contratações Anual</vt:lpstr>
    </vt:vector>
  </TitlesOfParts>
  <LinksUpToDate>false</LinksUpToDate>
  <SharedDoc>false</SharedDoc>
  <HyperlinksChanged>false</HyperlinksChanged>
  <AppVersion>16.0000</AppVersion>
</Properties>
</file>

<file path=docProps/app0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Apresentação na tela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de Análise da Estratégia</dc:title>
  <dc:creator>LAIRA SERRAO MENDES</dc:creator>
  <cp:keywords/>
  <cp:lastModifiedBy>ANDERSON RENATO SOUZA LISBOA</cp:lastModifiedBy>
  <cp:revision>33</cp:revision>
  <dcterms:created xsi:type="dcterms:W3CDTF">2024-12-09T19:15:51Z</dcterms:created>
  <dcterms:modified xsi:type="dcterms:W3CDTF">2024-12-10T20:05:19Z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Exercício 2024</vt:lpwstr>
  </property>
  <property fmtid="{D5CDD505-2E9C-101B-9397-08002B2CF9AE}" pid="3" name="output">
    <vt:lpwstr/>
  </property>
  <property fmtid="{D5CDD505-2E9C-101B-9397-08002B2CF9AE}" pid="4" name="subtitle">
    <vt:lpwstr>Acompanhamento das Metas do Plano de Desenvolvimento Institucional - PDI (2024-2028)</vt:lpwstr>
  </property>
</Properties>
</file>