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83" r:id="rId36"/>
    <p:sldId id="284" r:id="rId37"/>
    <p:sldId id="293" r:id="rId38"/>
    <p:sldId id="294" r:id="rId39"/>
    <p:sldId id="295" r:id="rId40"/>
    <p:sldId id="296" r:id="rId41"/>
    <p:sldId id="297" r:id="rId42"/>
    <p:sldId id="299" r:id="rId43"/>
    <p:sldId id="298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10" r:id="rId63"/>
    <p:sldId id="311" r:id="rId64"/>
    <p:sldId id="312" r:id="rId65"/>
    <p:sldId id="313" r:id="rId66"/>
    <p:sldId id="314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51" r:id="rId90"/>
    <p:sldId id="352" r:id="rId91"/>
    <p:sldId id="353" r:id="rId92"/>
    <p:sldId id="354" r:id="rId93"/>
    <p:sldId id="355" r:id="rId94"/>
    <p:sldId id="356" r:id="rId95"/>
    <p:sldId id="357" r:id="rId96"/>
    <p:sldId id="358" r:id="rId97"/>
    <p:sldId id="345" r:id="rId98"/>
    <p:sldId id="346" r:id="rId99"/>
    <p:sldId id="347" r:id="rId100"/>
    <p:sldId id="348" r:id="rId101"/>
    <p:sldId id="349" r:id="rId102"/>
    <p:sldId id="350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3" autoAdjust="0"/>
    <p:restoredTop sz="94652" autoAdjust="0"/>
  </p:normalViewPr>
  <p:slideViewPr>
    <p:cSldViewPr snapToGrid="0" snapToObjects="1">
      <p:cViewPr varScale="1">
        <p:scale>
          <a:sx n="141" d="100"/>
          <a:sy n="141" d="100"/>
        </p:scale>
        <p:origin x="67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61392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57376" y="2938202"/>
            <a:ext cx="5700824" cy="11733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57376" y="4181938"/>
            <a:ext cx="5700824" cy="49734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97821" y="4767263"/>
            <a:ext cx="2819933" cy="273844"/>
          </a:xfrm>
        </p:spPr>
        <p:txBody>
          <a:bodyPr/>
          <a:lstStyle>
            <a:lvl1pPr algn="ctr">
              <a:defRPr/>
            </a:lvl1pPr>
          </a:lstStyle>
          <a:p>
            <a:fld id="{241EB5C9-1307-BA42-ABA2-0BC069CD8E7F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9004" y="4767263"/>
            <a:ext cx="620258" cy="273844"/>
          </a:xfrm>
        </p:spPr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752" y="205979"/>
            <a:ext cx="774404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22404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>
                <a:solidFill>
                  <a:schemeClr val="bg1"/>
                </a:solidFill>
              </a:rPr>
              <a:t>DETALHAMENTO DOS RESULTADOS DO PDI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POR </a:t>
            </a:r>
            <a:r>
              <a:rPr dirty="0">
                <a:solidFill>
                  <a:schemeClr val="bg1"/>
                </a:solidFill>
              </a:rPr>
              <a:t>INDICADOR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PI2.13 - </a:t>
            </a:r>
            <a:r>
              <a:rPr dirty="0" err="1"/>
              <a:t>Índice</a:t>
            </a:r>
            <a:r>
              <a:rPr dirty="0"/>
              <a:t> </a:t>
            </a:r>
            <a:r>
              <a:rPr dirty="0" err="1"/>
              <a:t>geral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(IGC)</a:t>
            </a:r>
          </a:p>
        </p:txBody>
      </p:sp>
      <p:graphicFrame>
        <p:nvGraphicFramePr>
          <p:cNvPr id="44046356" name="Tabela 440463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107335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PI2.14 -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estudantes</a:t>
            </a:r>
            <a:r>
              <a:rPr dirty="0"/>
              <a:t> </a:t>
            </a:r>
            <a:r>
              <a:rPr dirty="0" err="1"/>
              <a:t>envolvidos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extensão</a:t>
            </a:r>
            <a:endParaRPr dirty="0"/>
          </a:p>
        </p:txBody>
      </p:sp>
      <p:graphicFrame>
        <p:nvGraphicFramePr>
          <p:cNvPr id="83712942" name="Tabela 837129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76366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1.000,00%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121,60%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295,47%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165,70%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27,81%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185,40%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10,87%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3,62%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144,57%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12752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PI2.15 -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estudantes</a:t>
            </a:r>
            <a:r>
              <a:rPr dirty="0"/>
              <a:t> </a:t>
            </a:r>
            <a:r>
              <a:rPr dirty="0" err="1"/>
              <a:t>envolvidos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projetos</a:t>
            </a:r>
            <a:r>
              <a:rPr dirty="0"/>
              <a:t> de </a:t>
            </a:r>
            <a:r>
              <a:rPr dirty="0" err="1"/>
              <a:t>pesquisa</a:t>
            </a:r>
            <a:endParaRPr dirty="0"/>
          </a:p>
        </p:txBody>
      </p:sp>
      <p:graphicFrame>
        <p:nvGraphicFramePr>
          <p:cNvPr id="292907561" name="Tabela 2929075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102703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91,70%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07464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PI3 - </a:t>
            </a:r>
            <a:r>
              <a:rPr dirty="0" err="1">
                <a:solidFill>
                  <a:schemeClr val="bg1"/>
                </a:solidFill>
              </a:rPr>
              <a:t>Estimular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difusão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do </a:t>
            </a:r>
            <a:r>
              <a:rPr dirty="0" err="1">
                <a:solidFill>
                  <a:schemeClr val="bg1"/>
                </a:solidFill>
              </a:rPr>
              <a:t>conhecimento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26298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PI3.1 -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Produções</a:t>
            </a:r>
            <a:r>
              <a:rPr dirty="0"/>
              <a:t> </a:t>
            </a:r>
            <a:r>
              <a:rPr dirty="0" err="1"/>
              <a:t>Bibliográficas</a:t>
            </a:r>
            <a:r>
              <a:rPr dirty="0"/>
              <a:t> </a:t>
            </a:r>
            <a:r>
              <a:rPr dirty="0" err="1"/>
              <a:t>Realizadas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pelos</a:t>
            </a:r>
            <a:r>
              <a:rPr dirty="0" smtClean="0"/>
              <a:t> </a:t>
            </a:r>
            <a:r>
              <a:rPr dirty="0" err="1"/>
              <a:t>Grupos</a:t>
            </a:r>
            <a:r>
              <a:rPr dirty="0"/>
              <a:t> de </a:t>
            </a:r>
            <a:r>
              <a:rPr dirty="0" err="1"/>
              <a:t>Pesquisa</a:t>
            </a:r>
            <a:endParaRPr dirty="0"/>
          </a:p>
        </p:txBody>
      </p:sp>
      <p:graphicFrame>
        <p:nvGraphicFramePr>
          <p:cNvPr id="585438597" name="Tabela 5854385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330832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2.800,00%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5.500,00%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117,65%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0757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PI3.2 -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livros</a:t>
            </a:r>
            <a:r>
              <a:rPr dirty="0"/>
              <a:t> </a:t>
            </a:r>
            <a:r>
              <a:rPr dirty="0" err="1"/>
              <a:t>publicados</a:t>
            </a:r>
            <a:r>
              <a:rPr dirty="0"/>
              <a:t> </a:t>
            </a:r>
            <a:r>
              <a:rPr dirty="0" smtClean="0"/>
              <a:t>pela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Editora</a:t>
            </a:r>
            <a:r>
              <a:rPr dirty="0" smtClean="0"/>
              <a:t> </a:t>
            </a:r>
            <a:r>
              <a:rPr dirty="0"/>
              <a:t>do IFPA (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formato</a:t>
            </a:r>
            <a:r>
              <a:rPr dirty="0"/>
              <a:t> </a:t>
            </a:r>
            <a:r>
              <a:rPr dirty="0" err="1"/>
              <a:t>impresso</a:t>
            </a:r>
            <a:r>
              <a:rPr dirty="0"/>
              <a:t> e/</a:t>
            </a:r>
            <a:r>
              <a:rPr dirty="0" err="1"/>
              <a:t>ou</a:t>
            </a:r>
            <a:r>
              <a:rPr dirty="0"/>
              <a:t> digital)</a:t>
            </a:r>
          </a:p>
        </p:txBody>
      </p:sp>
      <p:graphicFrame>
        <p:nvGraphicFramePr>
          <p:cNvPr id="841570622" name="Tabela 8415706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752731"/>
              </p:ext>
            </p:extLst>
          </p:nvPr>
        </p:nvGraphicFramePr>
        <p:xfrm>
          <a:off x="1809750" y="207645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87255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PI3.4 -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títulos</a:t>
            </a:r>
            <a:r>
              <a:rPr dirty="0"/>
              <a:t> de </a:t>
            </a:r>
            <a:r>
              <a:rPr dirty="0" err="1"/>
              <a:t>livros</a:t>
            </a:r>
            <a:r>
              <a:rPr dirty="0"/>
              <a:t> </a:t>
            </a:r>
            <a:r>
              <a:rPr dirty="0" err="1"/>
              <a:t>cadastrados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junto </a:t>
            </a:r>
            <a:r>
              <a:rPr dirty="0"/>
              <a:t>à </a:t>
            </a:r>
            <a:r>
              <a:rPr dirty="0" err="1"/>
              <a:t>Câmara</a:t>
            </a:r>
            <a:r>
              <a:rPr dirty="0"/>
              <a:t> </a:t>
            </a:r>
            <a:r>
              <a:rPr dirty="0" err="1"/>
              <a:t>Brasileira</a:t>
            </a:r>
            <a:r>
              <a:rPr dirty="0"/>
              <a:t> do </a:t>
            </a:r>
            <a:r>
              <a:rPr dirty="0" err="1"/>
              <a:t>Livro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prefixo</a:t>
            </a:r>
            <a:r>
              <a:rPr dirty="0"/>
              <a:t> editorial do IFPA</a:t>
            </a:r>
          </a:p>
        </p:txBody>
      </p:sp>
      <p:graphicFrame>
        <p:nvGraphicFramePr>
          <p:cNvPr id="709095061" name="Tabela 7090950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235726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51520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PI4 - </a:t>
            </a:r>
            <a:r>
              <a:rPr dirty="0" err="1">
                <a:solidFill>
                  <a:schemeClr val="bg1"/>
                </a:solidFill>
              </a:rPr>
              <a:t>Fomentar</a:t>
            </a:r>
            <a:r>
              <a:rPr dirty="0">
                <a:solidFill>
                  <a:schemeClr val="bg1"/>
                </a:solidFill>
              </a:rPr>
              <a:t> o </a:t>
            </a:r>
            <a:r>
              <a:rPr dirty="0" err="1">
                <a:solidFill>
                  <a:schemeClr val="bg1"/>
                </a:solidFill>
              </a:rPr>
              <a:t>empreendedorismo</a:t>
            </a:r>
            <a:r>
              <a:rPr dirty="0">
                <a:solidFill>
                  <a:schemeClr val="bg1"/>
                </a:solidFill>
              </a:rPr>
              <a:t> e a </a:t>
            </a:r>
            <a:r>
              <a:rPr dirty="0" err="1">
                <a:solidFill>
                  <a:schemeClr val="bg1"/>
                </a:solidFill>
              </a:rPr>
              <a:t>inovação</a:t>
            </a:r>
            <a:r>
              <a:rPr dirty="0">
                <a:solidFill>
                  <a:schemeClr val="bg1"/>
                </a:solidFill>
              </a:rPr>
              <a:t>, </a:t>
            </a:r>
            <a:r>
              <a:rPr dirty="0" err="1">
                <a:solidFill>
                  <a:schemeClr val="bg1"/>
                </a:solidFill>
              </a:rPr>
              <a:t>sua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proteção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transferência</a:t>
            </a:r>
            <a:r>
              <a:rPr dirty="0">
                <a:solidFill>
                  <a:schemeClr val="bg1"/>
                </a:solidFill>
              </a:rPr>
              <a:t> para a </a:t>
            </a:r>
            <a:r>
              <a:rPr dirty="0" err="1">
                <a:solidFill>
                  <a:schemeClr val="bg1"/>
                </a:solidFill>
              </a:rPr>
              <a:t>sociedade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87256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PI4.1 -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acordos</a:t>
            </a:r>
            <a:r>
              <a:rPr dirty="0"/>
              <a:t> e </a:t>
            </a:r>
            <a:r>
              <a:rPr dirty="0" err="1"/>
              <a:t>contratos</a:t>
            </a:r>
            <a:r>
              <a:rPr dirty="0"/>
              <a:t> de </a:t>
            </a:r>
            <a:r>
              <a:rPr dirty="0" err="1"/>
              <a:t>transferência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tecnologia</a:t>
            </a:r>
            <a:r>
              <a:rPr dirty="0"/>
              <a:t> e/</a:t>
            </a:r>
            <a:r>
              <a:rPr dirty="0" err="1"/>
              <a:t>ou</a:t>
            </a:r>
            <a:r>
              <a:rPr dirty="0"/>
              <a:t> know how para a </a:t>
            </a:r>
            <a:r>
              <a:rPr dirty="0" err="1"/>
              <a:t>sociedade</a:t>
            </a:r>
            <a:r>
              <a:rPr dirty="0"/>
              <a:t> </a:t>
            </a:r>
            <a:r>
              <a:rPr dirty="0" err="1"/>
              <a:t>realizados</a:t>
            </a:r>
            <a:endParaRPr dirty="0"/>
          </a:p>
        </p:txBody>
      </p:sp>
      <p:graphicFrame>
        <p:nvGraphicFramePr>
          <p:cNvPr id="412724032" name="Tabela 4127240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267623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79" y="260163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PI4.2 -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ambientes</a:t>
            </a:r>
            <a:r>
              <a:rPr dirty="0"/>
              <a:t> </a:t>
            </a:r>
            <a:r>
              <a:rPr dirty="0" err="1"/>
              <a:t>promotores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inovação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funcionamento</a:t>
            </a:r>
            <a:endParaRPr dirty="0"/>
          </a:p>
        </p:txBody>
      </p:sp>
      <p:graphicFrame>
        <p:nvGraphicFramePr>
          <p:cNvPr id="161961779" name="Tabela 1619617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047179"/>
              </p:ext>
            </p:extLst>
          </p:nvPr>
        </p:nvGraphicFramePr>
        <p:xfrm>
          <a:off x="1743075" y="1647825"/>
          <a:ext cx="5752800" cy="22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433306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ES1 - </a:t>
            </a:r>
            <a:r>
              <a:rPr dirty="0" err="1">
                <a:solidFill>
                  <a:schemeClr val="bg1"/>
                </a:solidFill>
              </a:rPr>
              <a:t>Consolidar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internacionalização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como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estratégia</a:t>
            </a:r>
            <a:r>
              <a:rPr dirty="0">
                <a:solidFill>
                  <a:schemeClr val="bg1"/>
                </a:solidFill>
              </a:rPr>
              <a:t> para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o </a:t>
            </a:r>
            <a:r>
              <a:rPr dirty="0" err="1">
                <a:solidFill>
                  <a:schemeClr val="bg1"/>
                </a:solidFill>
              </a:rPr>
              <a:t>desenvolvimento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projeção</a:t>
            </a:r>
            <a:r>
              <a:rPr dirty="0">
                <a:solidFill>
                  <a:schemeClr val="bg1"/>
                </a:solidFill>
              </a:rPr>
              <a:t> do IFPA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53392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PI4.3 -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ativos</a:t>
            </a:r>
            <a:r>
              <a:rPr dirty="0"/>
              <a:t> de </a:t>
            </a:r>
            <a:r>
              <a:rPr dirty="0" err="1"/>
              <a:t>propriedade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intelectual</a:t>
            </a:r>
            <a:r>
              <a:rPr dirty="0" smtClean="0"/>
              <a:t> </a:t>
            </a:r>
            <a:r>
              <a:rPr dirty="0" err="1"/>
              <a:t>protegidos</a:t>
            </a:r>
            <a:endParaRPr dirty="0"/>
          </a:p>
        </p:txBody>
      </p:sp>
      <p:graphicFrame>
        <p:nvGraphicFramePr>
          <p:cNvPr id="356485709" name="Tabela 3564857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427168"/>
              </p:ext>
            </p:extLst>
          </p:nvPr>
        </p:nvGraphicFramePr>
        <p:xfrm>
          <a:off x="1828800" y="1843860"/>
          <a:ext cx="5752800" cy="20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87258"/>
            <a:ext cx="7744047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PI4.4 -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difusão</a:t>
            </a:r>
            <a:r>
              <a:rPr dirty="0"/>
              <a:t> da </a:t>
            </a:r>
            <a:r>
              <a:rPr dirty="0" err="1"/>
              <a:t>inovação</a:t>
            </a:r>
            <a:r>
              <a:rPr dirty="0"/>
              <a:t> </a:t>
            </a:r>
            <a:r>
              <a:rPr dirty="0" err="1"/>
              <a:t>realizadas</a:t>
            </a:r>
            <a:r>
              <a:rPr dirty="0"/>
              <a:t> pela </a:t>
            </a:r>
            <a:r>
              <a:rPr dirty="0" err="1"/>
              <a:t>instituição</a:t>
            </a:r>
            <a:r>
              <a:rPr dirty="0"/>
              <a:t> e/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parceria</a:t>
            </a:r>
            <a:r>
              <a:rPr dirty="0"/>
              <a:t> com </a:t>
            </a:r>
            <a:r>
              <a:rPr dirty="0" err="1"/>
              <a:t>outras</a:t>
            </a:r>
            <a:r>
              <a:rPr dirty="0"/>
              <a:t> </a:t>
            </a:r>
            <a:r>
              <a:rPr dirty="0" err="1"/>
              <a:t>instituições</a:t>
            </a:r>
            <a:r>
              <a:rPr dirty="0"/>
              <a:t> </a:t>
            </a:r>
            <a:r>
              <a:rPr dirty="0" err="1"/>
              <a:t>públicas</a:t>
            </a:r>
            <a:r>
              <a:rPr dirty="0"/>
              <a:t> e </a:t>
            </a:r>
            <a:r>
              <a:rPr dirty="0" err="1"/>
              <a:t>privadas</a:t>
            </a:r>
            <a:endParaRPr dirty="0"/>
          </a:p>
        </p:txBody>
      </p:sp>
      <p:graphicFrame>
        <p:nvGraphicFramePr>
          <p:cNvPr id="433638209" name="Tabela 4336382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858937"/>
              </p:ext>
            </p:extLst>
          </p:nvPr>
        </p:nvGraphicFramePr>
        <p:xfrm>
          <a:off x="1790700" y="2009775"/>
          <a:ext cx="5752800" cy="16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80482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PI4.5 -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empreendimentos</a:t>
            </a:r>
            <a:r>
              <a:rPr dirty="0"/>
              <a:t> </a:t>
            </a:r>
            <a:r>
              <a:rPr dirty="0" err="1"/>
              <a:t>beneficiados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pelos</a:t>
            </a:r>
            <a:r>
              <a:rPr dirty="0" smtClean="0"/>
              <a:t> </a:t>
            </a:r>
            <a:r>
              <a:rPr dirty="0" err="1"/>
              <a:t>ambientes</a:t>
            </a:r>
            <a:r>
              <a:rPr dirty="0"/>
              <a:t> de </a:t>
            </a:r>
            <a:r>
              <a:rPr dirty="0" err="1"/>
              <a:t>inovação</a:t>
            </a:r>
            <a:endParaRPr dirty="0"/>
          </a:p>
        </p:txBody>
      </p:sp>
      <p:graphicFrame>
        <p:nvGraphicFramePr>
          <p:cNvPr id="324878523" name="Tabela 3248785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25534"/>
              </p:ext>
            </p:extLst>
          </p:nvPr>
        </p:nvGraphicFramePr>
        <p:xfrm>
          <a:off x="1938375" y="1628775"/>
          <a:ext cx="5752800" cy="22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94028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PI4.6 -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ativos</a:t>
            </a:r>
            <a:r>
              <a:rPr dirty="0"/>
              <a:t> de </a:t>
            </a:r>
            <a:r>
              <a:rPr dirty="0" err="1"/>
              <a:t>propriedade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intelectual</a:t>
            </a:r>
            <a:r>
              <a:rPr dirty="0" smtClean="0"/>
              <a:t> </a:t>
            </a:r>
            <a:r>
              <a:rPr dirty="0" err="1"/>
              <a:t>licenciados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transferidos</a:t>
            </a:r>
            <a:endParaRPr dirty="0"/>
          </a:p>
        </p:txBody>
      </p:sp>
      <p:graphicFrame>
        <p:nvGraphicFramePr>
          <p:cNvPr id="541144504" name="Tabela 5411445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133483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86962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PI5 - </a:t>
            </a:r>
            <a:r>
              <a:rPr dirty="0" err="1">
                <a:solidFill>
                  <a:schemeClr val="bg1"/>
                </a:solidFill>
              </a:rPr>
              <a:t>Fortalecer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indissociabilidade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ensino</a:t>
            </a:r>
            <a:r>
              <a:rPr dirty="0">
                <a:solidFill>
                  <a:schemeClr val="bg1"/>
                </a:solidFill>
              </a:rPr>
              <a:t>, </a:t>
            </a:r>
            <a:r>
              <a:rPr dirty="0" err="1">
                <a:solidFill>
                  <a:schemeClr val="bg1"/>
                </a:solidFill>
              </a:rPr>
              <a:t>pesquisa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extensão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PI5.1 -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executados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meio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da </a:t>
            </a:r>
            <a:r>
              <a:rPr dirty="0" err="1"/>
              <a:t>curricularização</a:t>
            </a:r>
            <a:r>
              <a:rPr dirty="0"/>
              <a:t> da </a:t>
            </a:r>
            <a:r>
              <a:rPr dirty="0" err="1"/>
              <a:t>extensão</a:t>
            </a:r>
            <a:endParaRPr dirty="0"/>
          </a:p>
        </p:txBody>
      </p:sp>
      <p:graphicFrame>
        <p:nvGraphicFramePr>
          <p:cNvPr id="818098658" name="Tabela 8180986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2221"/>
              </p:ext>
            </p:extLst>
          </p:nvPr>
        </p:nvGraphicFramePr>
        <p:xfrm>
          <a:off x="1752600" y="1063229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60163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PI5.2 -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institucionais</a:t>
            </a:r>
            <a:r>
              <a:rPr dirty="0"/>
              <a:t> com </a:t>
            </a:r>
            <a:r>
              <a:rPr dirty="0" err="1"/>
              <a:t>foco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na</a:t>
            </a:r>
            <a:r>
              <a:rPr dirty="0" smtClean="0"/>
              <a:t> </a:t>
            </a:r>
            <a:r>
              <a:rPr dirty="0" err="1"/>
              <a:t>integração</a:t>
            </a:r>
            <a:r>
              <a:rPr dirty="0"/>
              <a:t> entre </a:t>
            </a:r>
            <a:r>
              <a:rPr dirty="0" err="1"/>
              <a:t>Ensino</a:t>
            </a:r>
            <a:r>
              <a:rPr dirty="0"/>
              <a:t>, </a:t>
            </a:r>
            <a:r>
              <a:rPr dirty="0" err="1"/>
              <a:t>Pesquisa</a:t>
            </a:r>
            <a:r>
              <a:rPr dirty="0"/>
              <a:t>, </a:t>
            </a:r>
            <a:r>
              <a:rPr dirty="0" err="1"/>
              <a:t>Extensão</a:t>
            </a:r>
            <a:r>
              <a:rPr dirty="0"/>
              <a:t> e </a:t>
            </a:r>
            <a:r>
              <a:rPr dirty="0" err="1"/>
              <a:t>Gestão</a:t>
            </a:r>
            <a:endParaRPr dirty="0"/>
          </a:p>
        </p:txBody>
      </p:sp>
      <p:graphicFrame>
        <p:nvGraphicFramePr>
          <p:cNvPr id="25849517" name="Tabela 258495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59607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87256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PI5.3 -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internacionalização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realizadas</a:t>
            </a:r>
            <a:r>
              <a:rPr dirty="0" smtClean="0"/>
              <a:t>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cursos</a:t>
            </a:r>
            <a:r>
              <a:rPr dirty="0"/>
              <a:t> </a:t>
            </a:r>
            <a:r>
              <a:rPr dirty="0" err="1"/>
              <a:t>stricto</a:t>
            </a:r>
            <a:r>
              <a:rPr dirty="0"/>
              <a:t> </a:t>
            </a:r>
            <a:r>
              <a:rPr dirty="0" err="1"/>
              <a:t>sensu</a:t>
            </a:r>
            <a:endParaRPr dirty="0"/>
          </a:p>
        </p:txBody>
      </p:sp>
      <p:graphicFrame>
        <p:nvGraphicFramePr>
          <p:cNvPr id="228095226" name="Tabela 2280952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193478"/>
              </p:ext>
            </p:extLst>
          </p:nvPr>
        </p:nvGraphicFramePr>
        <p:xfrm>
          <a:off x="1938375" y="1952625"/>
          <a:ext cx="5752800" cy="11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206" y="23984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PI5.4 - Taxa de </a:t>
            </a:r>
            <a:r>
              <a:rPr dirty="0" err="1"/>
              <a:t>conclusão</a:t>
            </a:r>
            <a:r>
              <a:rPr dirty="0"/>
              <a:t> </a:t>
            </a:r>
            <a:r>
              <a:rPr dirty="0" err="1"/>
              <a:t>ciclo</a:t>
            </a:r>
            <a:r>
              <a:rPr dirty="0"/>
              <a:t>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cursos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pós-graduação</a:t>
            </a:r>
            <a:r>
              <a:rPr dirty="0"/>
              <a:t> </a:t>
            </a:r>
            <a:r>
              <a:rPr dirty="0" err="1"/>
              <a:t>Lato</a:t>
            </a:r>
            <a:r>
              <a:rPr dirty="0"/>
              <a:t> </a:t>
            </a:r>
            <a:r>
              <a:rPr dirty="0" err="1"/>
              <a:t>Sensu</a:t>
            </a:r>
            <a:endParaRPr dirty="0"/>
          </a:p>
        </p:txBody>
      </p:sp>
      <p:graphicFrame>
        <p:nvGraphicFramePr>
          <p:cNvPr id="470880170" name="Tabela 470880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18961"/>
              </p:ext>
            </p:extLst>
          </p:nvPr>
        </p:nvGraphicFramePr>
        <p:xfrm>
          <a:off x="1938375" y="1143000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Belém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309,91%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73,46%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293,84%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149232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PI6 - </a:t>
            </a:r>
            <a:r>
              <a:rPr dirty="0" err="1">
                <a:solidFill>
                  <a:schemeClr val="bg1"/>
                </a:solidFill>
              </a:rPr>
              <a:t>Fortalecer</a:t>
            </a:r>
            <a:r>
              <a:rPr dirty="0">
                <a:solidFill>
                  <a:schemeClr val="bg1"/>
                </a:solidFill>
              </a:rPr>
              <a:t> as </a:t>
            </a:r>
            <a:r>
              <a:rPr dirty="0" err="1">
                <a:solidFill>
                  <a:schemeClr val="bg1"/>
                </a:solidFill>
              </a:rPr>
              <a:t>políticas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de </a:t>
            </a:r>
            <a:r>
              <a:rPr dirty="0" err="1">
                <a:solidFill>
                  <a:schemeClr val="bg1"/>
                </a:solidFill>
              </a:rPr>
              <a:t>extensão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institucional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19393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ES1.1 -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FIC de </a:t>
            </a:r>
            <a:r>
              <a:rPr dirty="0" err="1"/>
              <a:t>línguas</a:t>
            </a:r>
            <a:r>
              <a:rPr dirty="0"/>
              <a:t> </a:t>
            </a:r>
            <a:r>
              <a:rPr dirty="0" err="1"/>
              <a:t>ofertados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pelo</a:t>
            </a:r>
            <a:r>
              <a:rPr dirty="0" smtClean="0"/>
              <a:t> </a:t>
            </a:r>
            <a:r>
              <a:rPr dirty="0" err="1"/>
              <a:t>centro</a:t>
            </a:r>
            <a:r>
              <a:rPr dirty="0"/>
              <a:t> de </a:t>
            </a:r>
            <a:r>
              <a:rPr dirty="0" err="1"/>
              <a:t>idiomas</a:t>
            </a:r>
            <a:endParaRPr dirty="0"/>
          </a:p>
        </p:txBody>
      </p:sp>
      <p:graphicFrame>
        <p:nvGraphicFramePr>
          <p:cNvPr id="432030221" name="Tabela 4320302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433482"/>
              </p:ext>
            </p:extLst>
          </p:nvPr>
        </p:nvGraphicFramePr>
        <p:xfrm>
          <a:off x="1615440" y="1318260"/>
          <a:ext cx="5752800" cy="34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Cumprimento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do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Esforço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800" b="0" i="0" u="none" kern="1200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ea typeface="+mn-ea"/>
                          <a:cs typeface="Calibri"/>
                        </a:rPr>
                        <a:t>24/02/2025</a:t>
                      </a:r>
                      <a:r>
                        <a:rPr sz="800" b="0" i="0" u="none" kern="1200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ea typeface="+mn-ea"/>
                          <a:cs typeface="Calibri"/>
                          <a:sym typeface="Calibri"/>
                        </a:rPr>
                        <a:t>.</a:t>
                      </a:r>
                      <a:endParaRPr sz="800" b="0" i="0" u="none" kern="1200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PI6.1 - Número de ações executadas nos núcleos de extensão (NAC, NEL, NEABI, NEGED, CENI, entre outros)</a:t>
            </a:r>
          </a:p>
        </p:txBody>
      </p:sp>
      <p:graphicFrame>
        <p:nvGraphicFramePr>
          <p:cNvPr id="193871785" name="Tabela 1938717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155880"/>
              </p:ext>
            </p:extLst>
          </p:nvPr>
        </p:nvGraphicFramePr>
        <p:xfrm>
          <a:off x="1847850" y="109104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371,43%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1.600,00%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135,46%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53390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PI6.2 -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extensionistas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com </a:t>
            </a:r>
            <a:r>
              <a:rPr dirty="0" err="1"/>
              <a:t>abrangência</a:t>
            </a:r>
            <a:r>
              <a:rPr dirty="0"/>
              <a:t> </a:t>
            </a:r>
            <a:r>
              <a:rPr dirty="0" err="1"/>
              <a:t>institucional</a:t>
            </a:r>
            <a:r>
              <a:rPr dirty="0"/>
              <a:t> </a:t>
            </a:r>
            <a:r>
              <a:rPr dirty="0" err="1"/>
              <a:t>realizadas</a:t>
            </a:r>
            <a:endParaRPr dirty="0"/>
          </a:p>
        </p:txBody>
      </p:sp>
      <p:graphicFrame>
        <p:nvGraphicFramePr>
          <p:cNvPr id="562099363" name="Tabela 5620993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300829"/>
              </p:ext>
            </p:extLst>
          </p:nvPr>
        </p:nvGraphicFramePr>
        <p:xfrm>
          <a:off x="1938375" y="206692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PI6.3 - Número de pessoas atendidas pelas ações de extensão</a:t>
            </a:r>
          </a:p>
        </p:txBody>
      </p:sp>
      <p:graphicFrame>
        <p:nvGraphicFramePr>
          <p:cNvPr id="115742999" name="Tabela 1157429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5822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1.000,00%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2.748,00%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249,00%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4.700,00%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108,11%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14352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PI6.4 -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recursos</a:t>
            </a:r>
            <a:r>
              <a:rPr dirty="0"/>
              <a:t> </a:t>
            </a:r>
            <a:r>
              <a:rPr dirty="0" err="1"/>
              <a:t>orçamentários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aplicados</a:t>
            </a:r>
            <a:r>
              <a:rPr dirty="0" smtClean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extensão</a:t>
            </a:r>
            <a:endParaRPr dirty="0"/>
          </a:p>
        </p:txBody>
      </p:sp>
      <p:graphicFrame>
        <p:nvGraphicFramePr>
          <p:cNvPr id="632825998" name="Tabela 6328259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46513"/>
              </p:ext>
            </p:extLst>
          </p:nvPr>
        </p:nvGraphicFramePr>
        <p:xfrm>
          <a:off x="1938375" y="21336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19525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PI6.5 -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servidores</a:t>
            </a:r>
            <a:r>
              <a:rPr dirty="0"/>
              <a:t> </a:t>
            </a:r>
            <a:r>
              <a:rPr dirty="0" err="1"/>
              <a:t>envolvidos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extensão</a:t>
            </a:r>
            <a:endParaRPr dirty="0"/>
          </a:p>
        </p:txBody>
      </p:sp>
      <p:graphicFrame>
        <p:nvGraphicFramePr>
          <p:cNvPr id="786109056" name="Tabela 7861090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990530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243,50%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Ananindeua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289,80%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73,57%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367,85%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131,43%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305,50%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64934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PI7 - </a:t>
            </a:r>
            <a:r>
              <a:rPr dirty="0" err="1">
                <a:solidFill>
                  <a:schemeClr val="bg1"/>
                </a:solidFill>
              </a:rPr>
              <a:t>Promover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pesquisa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científica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tecnológica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PI7.1 - Número de bolsas, de fomento interno e externo, nos programas institucionais de iniciação científica, tecnológica e inovação</a:t>
            </a:r>
          </a:p>
        </p:txBody>
      </p:sp>
      <p:graphicFrame>
        <p:nvGraphicFramePr>
          <p:cNvPr id="171392180" name="Tabela 171392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456665"/>
              </p:ext>
            </p:extLst>
          </p:nvPr>
        </p:nvGraphicFramePr>
        <p:xfrm>
          <a:off x="1771650" y="1162050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Cumprimento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do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Esforço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262,50%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261,54%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98,96%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PI7.2 - Número de eventos institucionais de Iniciação Científica, Tecnológica e Inovação (ICTI) realizados</a:t>
            </a:r>
          </a:p>
        </p:txBody>
      </p:sp>
      <p:graphicFrame>
        <p:nvGraphicFramePr>
          <p:cNvPr id="323511809" name="Tabela 3235118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08107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PI7.3 -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projetos</a:t>
            </a:r>
            <a:r>
              <a:rPr dirty="0"/>
              <a:t> de </a:t>
            </a:r>
            <a:r>
              <a:rPr dirty="0" err="1"/>
              <a:t>pesquisa</a:t>
            </a:r>
            <a:r>
              <a:rPr dirty="0"/>
              <a:t> </a:t>
            </a:r>
            <a:r>
              <a:rPr dirty="0" err="1"/>
              <a:t>executados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parceria</a:t>
            </a:r>
            <a:r>
              <a:rPr dirty="0"/>
              <a:t> com o </a:t>
            </a:r>
            <a:r>
              <a:rPr dirty="0" err="1"/>
              <a:t>setor</a:t>
            </a:r>
            <a:r>
              <a:rPr dirty="0"/>
              <a:t> </a:t>
            </a:r>
            <a:r>
              <a:rPr dirty="0" err="1"/>
              <a:t>produtivo</a:t>
            </a:r>
            <a:endParaRPr dirty="0"/>
          </a:p>
        </p:txBody>
      </p:sp>
      <p:graphicFrame>
        <p:nvGraphicFramePr>
          <p:cNvPr id="139601483" name="Tabela 1396014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317024"/>
              </p:ext>
            </p:extLst>
          </p:nvPr>
        </p:nvGraphicFramePr>
        <p:xfrm>
          <a:off x="1938375" y="1034654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PI7.4 - Percentual de projetos de pesquisa aplicada</a:t>
            </a:r>
          </a:p>
        </p:txBody>
      </p:sp>
      <p:graphicFrame>
        <p:nvGraphicFramePr>
          <p:cNvPr id="530632731" name="Tabela 5306327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66333"/>
              </p:ext>
            </p:extLst>
          </p:nvPr>
        </p:nvGraphicFramePr>
        <p:xfrm>
          <a:off x="1809750" y="89535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333,30%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296,27%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153,25%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1.000,00%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58,82%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196,07%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454072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ES1.2 -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parcerias</a:t>
            </a:r>
            <a:r>
              <a:rPr dirty="0"/>
              <a:t> </a:t>
            </a:r>
            <a:r>
              <a:rPr dirty="0" err="1"/>
              <a:t>internacionais</a:t>
            </a:r>
            <a:r>
              <a:rPr dirty="0"/>
              <a:t> </a:t>
            </a:r>
            <a:r>
              <a:rPr dirty="0" err="1"/>
              <a:t>vigentes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com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efetivas</a:t>
            </a:r>
            <a:endParaRPr dirty="0"/>
          </a:p>
        </p:txBody>
      </p:sp>
      <p:graphicFrame>
        <p:nvGraphicFramePr>
          <p:cNvPr id="817248756" name="Tabela 8172487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738491"/>
              </p:ext>
            </p:extLst>
          </p:nvPr>
        </p:nvGraphicFramePr>
        <p:xfrm>
          <a:off x="1767840" y="21336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79" y="226298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PI7.5 -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recursos</a:t>
            </a:r>
            <a:r>
              <a:rPr dirty="0"/>
              <a:t> </a:t>
            </a:r>
            <a:r>
              <a:rPr dirty="0" err="1"/>
              <a:t>orçamentários</a:t>
            </a:r>
            <a:r>
              <a:rPr dirty="0"/>
              <a:t> </a:t>
            </a:r>
            <a:r>
              <a:rPr dirty="0" err="1"/>
              <a:t>aplicados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pesquisa</a:t>
            </a:r>
            <a:r>
              <a:rPr dirty="0"/>
              <a:t>, </a:t>
            </a:r>
            <a:r>
              <a:rPr dirty="0" err="1"/>
              <a:t>pós-graduação</a:t>
            </a:r>
            <a:r>
              <a:rPr dirty="0"/>
              <a:t> e </a:t>
            </a:r>
            <a:r>
              <a:rPr dirty="0" err="1"/>
              <a:t>inovação</a:t>
            </a:r>
            <a:endParaRPr dirty="0"/>
          </a:p>
        </p:txBody>
      </p:sp>
      <p:graphicFrame>
        <p:nvGraphicFramePr>
          <p:cNvPr id="69001928" name="Tabela 690019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153421"/>
              </p:ext>
            </p:extLst>
          </p:nvPr>
        </p:nvGraphicFramePr>
        <p:xfrm>
          <a:off x="1838325" y="1143000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0,87%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263,00%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141,00%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79" y="23307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PI7.6 -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servidores</a:t>
            </a:r>
            <a:r>
              <a:rPr dirty="0"/>
              <a:t> </a:t>
            </a:r>
            <a:r>
              <a:rPr dirty="0" err="1"/>
              <a:t>desenvolvendo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projetos</a:t>
            </a:r>
            <a:r>
              <a:rPr dirty="0" smtClean="0"/>
              <a:t> </a:t>
            </a:r>
            <a:r>
              <a:rPr dirty="0"/>
              <a:t>de </a:t>
            </a:r>
            <a:r>
              <a:rPr dirty="0" err="1"/>
              <a:t>pesquisa</a:t>
            </a:r>
            <a:endParaRPr dirty="0"/>
          </a:p>
        </p:txBody>
      </p:sp>
      <p:graphicFrame>
        <p:nvGraphicFramePr>
          <p:cNvPr id="42099636" name="Tabela 42099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826433"/>
              </p:ext>
            </p:extLst>
          </p:nvPr>
        </p:nvGraphicFramePr>
        <p:xfrm>
          <a:off x="1724025" y="1081515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194,80%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20,48%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18,68%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124,53%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283,93%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197" y="2567986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SF1 - </a:t>
            </a:r>
            <a:r>
              <a:rPr dirty="0" err="1">
                <a:solidFill>
                  <a:schemeClr val="bg1"/>
                </a:solidFill>
              </a:rPr>
              <a:t>Ampliar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captação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de </a:t>
            </a:r>
            <a:r>
              <a:rPr dirty="0" err="1">
                <a:solidFill>
                  <a:schemeClr val="bg1"/>
                </a:solidFill>
              </a:rPr>
              <a:t>recursos</a:t>
            </a:r>
            <a:r>
              <a:rPr dirty="0">
                <a:solidFill>
                  <a:schemeClr val="bg1"/>
                </a:solidFill>
              </a:rPr>
              <a:t> para </a:t>
            </a:r>
            <a:r>
              <a:rPr dirty="0" err="1">
                <a:solidFill>
                  <a:schemeClr val="bg1"/>
                </a:solidFill>
              </a:rPr>
              <a:t>investimentos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em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infraestrutura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SF1.1 - Percentual de recursos orçamentários captados</a:t>
            </a:r>
          </a:p>
        </p:txBody>
      </p:sp>
      <p:graphicFrame>
        <p:nvGraphicFramePr>
          <p:cNvPr id="22529975" name="Tabela 225299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031421"/>
              </p:ext>
            </p:extLst>
          </p:nvPr>
        </p:nvGraphicFramePr>
        <p:xfrm>
          <a:off x="1743075" y="1063229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637,20%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294,10%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318,20%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286,50%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1,09%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7371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SF1.2 -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recursos</a:t>
            </a:r>
            <a:r>
              <a:rPr dirty="0"/>
              <a:t> </a:t>
            </a:r>
            <a:r>
              <a:rPr dirty="0" err="1"/>
              <a:t>orçamentários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investidos</a:t>
            </a:r>
            <a:r>
              <a:rPr dirty="0" smtClean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infraestrutura</a:t>
            </a:r>
            <a:endParaRPr dirty="0"/>
          </a:p>
        </p:txBody>
      </p:sp>
      <p:graphicFrame>
        <p:nvGraphicFramePr>
          <p:cNvPr id="568397711" name="Tabela 5683977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197002"/>
              </p:ext>
            </p:extLst>
          </p:nvPr>
        </p:nvGraphicFramePr>
        <p:xfrm>
          <a:off x="1828800" y="200025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01139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SF2 - </a:t>
            </a:r>
            <a:r>
              <a:rPr dirty="0" err="1">
                <a:solidFill>
                  <a:schemeClr val="bg1"/>
                </a:solidFill>
              </a:rPr>
              <a:t>Otimizar</a:t>
            </a:r>
            <a:r>
              <a:rPr dirty="0">
                <a:solidFill>
                  <a:schemeClr val="bg1"/>
                </a:solidFill>
              </a:rPr>
              <a:t> o </a:t>
            </a:r>
            <a:r>
              <a:rPr dirty="0" err="1">
                <a:solidFill>
                  <a:schemeClr val="bg1"/>
                </a:solidFill>
              </a:rPr>
              <a:t>planejamento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e </a:t>
            </a:r>
            <a:r>
              <a:rPr dirty="0">
                <a:solidFill>
                  <a:schemeClr val="bg1"/>
                </a:solidFill>
              </a:rPr>
              <a:t>a </a:t>
            </a:r>
            <a:r>
              <a:rPr dirty="0" err="1">
                <a:solidFill>
                  <a:schemeClr val="bg1"/>
                </a:solidFill>
              </a:rPr>
              <a:t>execução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orçamentária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34669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SF2.1 -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recursos</a:t>
            </a:r>
            <a:r>
              <a:rPr dirty="0"/>
              <a:t> </a:t>
            </a:r>
            <a:r>
              <a:rPr dirty="0" err="1"/>
              <a:t>orçamentário</a:t>
            </a:r>
            <a:r>
              <a:rPr dirty="0"/>
              <a:t> </a:t>
            </a:r>
            <a:r>
              <a:rPr dirty="0" err="1"/>
              <a:t>discricionário</a:t>
            </a:r>
            <a:r>
              <a:rPr dirty="0"/>
              <a:t> </a:t>
            </a:r>
            <a:r>
              <a:rPr dirty="0" err="1"/>
              <a:t>destinado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dirty="0" err="1"/>
              <a:t>projetos</a:t>
            </a:r>
            <a:r>
              <a:rPr dirty="0"/>
              <a:t> </a:t>
            </a:r>
            <a:r>
              <a:rPr dirty="0" err="1"/>
              <a:t>estratégicos</a:t>
            </a:r>
            <a:endParaRPr dirty="0"/>
          </a:p>
        </p:txBody>
      </p:sp>
      <p:graphicFrame>
        <p:nvGraphicFramePr>
          <p:cNvPr id="130560664" name="Tabela 1305606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972413"/>
              </p:ext>
            </p:extLst>
          </p:nvPr>
        </p:nvGraphicFramePr>
        <p:xfrm>
          <a:off x="1938375" y="200977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SF2.2 -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processos</a:t>
            </a:r>
            <a:r>
              <a:rPr dirty="0"/>
              <a:t> de </a:t>
            </a:r>
            <a:r>
              <a:rPr dirty="0" err="1"/>
              <a:t>aquisição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previstos</a:t>
            </a:r>
            <a:r>
              <a:rPr dirty="0" smtClean="0"/>
              <a:t> </a:t>
            </a:r>
            <a:r>
              <a:rPr dirty="0"/>
              <a:t>no Plano de </a:t>
            </a:r>
            <a:r>
              <a:rPr dirty="0" err="1"/>
              <a:t>Contratações</a:t>
            </a:r>
            <a:r>
              <a:rPr dirty="0"/>
              <a:t> </a:t>
            </a:r>
            <a:r>
              <a:rPr dirty="0" err="1"/>
              <a:t>Anual</a:t>
            </a:r>
            <a:endParaRPr dirty="0"/>
          </a:p>
        </p:txBody>
      </p:sp>
      <p:graphicFrame>
        <p:nvGraphicFramePr>
          <p:cNvPr id="963613484" name="Tabela 9636134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618256"/>
              </p:ext>
            </p:extLst>
          </p:nvPr>
        </p:nvGraphicFramePr>
        <p:xfrm>
          <a:off x="1938375" y="1091804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38,09%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48,51%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13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31018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ES2 - </a:t>
            </a:r>
            <a:r>
              <a:rPr dirty="0" err="1">
                <a:solidFill>
                  <a:schemeClr val="bg1"/>
                </a:solidFill>
              </a:rPr>
              <a:t>Estimular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inserção</a:t>
            </a:r>
            <a:r>
              <a:rPr dirty="0">
                <a:solidFill>
                  <a:schemeClr val="bg1"/>
                </a:solidFill>
              </a:rPr>
              <a:t> dos </a:t>
            </a:r>
            <a:r>
              <a:rPr dirty="0" err="1">
                <a:solidFill>
                  <a:schemeClr val="bg1"/>
                </a:solidFill>
              </a:rPr>
              <a:t>egressos</a:t>
            </a:r>
            <a:r>
              <a:rPr dirty="0">
                <a:solidFill>
                  <a:schemeClr val="bg1"/>
                </a:solidFill>
              </a:rPr>
              <a:t> no </a:t>
            </a:r>
            <a:r>
              <a:rPr dirty="0" err="1">
                <a:solidFill>
                  <a:schemeClr val="bg1"/>
                </a:solidFill>
              </a:rPr>
              <a:t>mundo</a:t>
            </a:r>
            <a:r>
              <a:rPr dirty="0">
                <a:solidFill>
                  <a:schemeClr val="bg1"/>
                </a:solidFill>
              </a:rPr>
              <a:t> do </a:t>
            </a:r>
            <a:r>
              <a:rPr dirty="0" err="1">
                <a:solidFill>
                  <a:schemeClr val="bg1"/>
                </a:solidFill>
              </a:rPr>
              <a:t>trabalho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atendendo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às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demandas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locais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61923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ES2.2 -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egressos</a:t>
            </a:r>
            <a:r>
              <a:rPr dirty="0"/>
              <a:t> </a:t>
            </a:r>
            <a:r>
              <a:rPr dirty="0" err="1"/>
              <a:t>atendidos</a:t>
            </a:r>
            <a:r>
              <a:rPr dirty="0"/>
              <a:t> </a:t>
            </a:r>
            <a:r>
              <a:rPr dirty="0" err="1"/>
              <a:t>pelos</a:t>
            </a:r>
            <a:r>
              <a:rPr dirty="0"/>
              <a:t> </a:t>
            </a:r>
            <a:r>
              <a:rPr dirty="0" err="1"/>
              <a:t>Planos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Providências</a:t>
            </a:r>
            <a:r>
              <a:rPr dirty="0"/>
              <a:t> de </a:t>
            </a:r>
            <a:r>
              <a:rPr dirty="0" err="1"/>
              <a:t>Atendimento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dirty="0" err="1"/>
              <a:t>Egressos</a:t>
            </a:r>
            <a:r>
              <a:rPr dirty="0"/>
              <a:t> (PPAE)</a:t>
            </a:r>
          </a:p>
        </p:txBody>
      </p:sp>
      <p:graphicFrame>
        <p:nvGraphicFramePr>
          <p:cNvPr id="980116818" name="Tabela 9801168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423859"/>
              </p:ext>
            </p:extLst>
          </p:nvPr>
        </p:nvGraphicFramePr>
        <p:xfrm>
          <a:off x="1882140" y="1310640"/>
          <a:ext cx="5752800" cy="34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645,14%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8395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ES2.3 -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egressos</a:t>
            </a:r>
            <a:r>
              <a:rPr dirty="0"/>
              <a:t> </a:t>
            </a:r>
            <a:r>
              <a:rPr dirty="0" err="1"/>
              <a:t>inseridos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no </a:t>
            </a:r>
            <a:r>
              <a:rPr dirty="0" err="1"/>
              <a:t>mercado</a:t>
            </a:r>
            <a:r>
              <a:rPr dirty="0"/>
              <a:t> de </a:t>
            </a:r>
            <a:r>
              <a:rPr dirty="0" err="1"/>
              <a:t>trabalho</a:t>
            </a:r>
            <a:endParaRPr dirty="0"/>
          </a:p>
        </p:txBody>
      </p:sp>
      <p:graphicFrame>
        <p:nvGraphicFramePr>
          <p:cNvPr id="517093285" name="Tabela 5170932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453287"/>
              </p:ext>
            </p:extLst>
          </p:nvPr>
        </p:nvGraphicFramePr>
        <p:xfrm>
          <a:off x="1752600" y="1190820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466,94%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51521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ES3 - </a:t>
            </a:r>
            <a:r>
              <a:rPr dirty="0" err="1">
                <a:solidFill>
                  <a:schemeClr val="bg1"/>
                </a:solidFill>
              </a:rPr>
              <a:t>Estimular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fortalecer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Sustentabilidade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Ambiental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ES3.1 - Índice de desempenho de sustentabilidade</a:t>
            </a:r>
          </a:p>
        </p:txBody>
      </p:sp>
      <p:graphicFrame>
        <p:nvGraphicFramePr>
          <p:cNvPr id="872409736" name="Tabela 8724097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80447"/>
              </p:ext>
            </p:extLst>
          </p:nvPr>
        </p:nvGraphicFramePr>
        <p:xfrm>
          <a:off x="1798320" y="94488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253,00%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224,27%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51,82%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172,73%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278,60%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188,23%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00376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ES4 - </a:t>
            </a:r>
            <a:r>
              <a:rPr dirty="0" err="1">
                <a:solidFill>
                  <a:schemeClr val="bg1"/>
                </a:solidFill>
              </a:rPr>
              <a:t>Fortalecer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inclusão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acessibilidade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86" y="44698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lang="pt-BR" b="1" dirty="0" smtClean="0"/>
              <a:t>INTRODUÇÃO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26979"/>
            <a:ext cx="8229600" cy="3394472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sz="1800" dirty="0"/>
              <a:t>A </a:t>
            </a:r>
            <a:r>
              <a:rPr sz="1800" b="1" dirty="0" err="1"/>
              <a:t>Reunião</a:t>
            </a:r>
            <a:r>
              <a:rPr sz="1800" b="1" dirty="0"/>
              <a:t> de </a:t>
            </a:r>
            <a:r>
              <a:rPr sz="1800" b="1" dirty="0" err="1"/>
              <a:t>Análise</a:t>
            </a:r>
            <a:r>
              <a:rPr sz="1800" b="1" dirty="0"/>
              <a:t> da </a:t>
            </a:r>
            <a:r>
              <a:rPr sz="1800" b="1" dirty="0" err="1"/>
              <a:t>Estratégia</a:t>
            </a:r>
            <a:r>
              <a:rPr sz="1800" b="1" dirty="0"/>
              <a:t> (RAE)</a:t>
            </a:r>
            <a:r>
              <a:rPr sz="1800" dirty="0"/>
              <a:t> se </a:t>
            </a:r>
            <a:r>
              <a:rPr sz="1800" dirty="0" err="1"/>
              <a:t>constitui</a:t>
            </a:r>
            <a:r>
              <a:rPr sz="1800" dirty="0"/>
              <a:t> </a:t>
            </a:r>
            <a:r>
              <a:rPr sz="1800" dirty="0" err="1"/>
              <a:t>em</a:t>
            </a:r>
            <a:r>
              <a:rPr sz="1800" dirty="0"/>
              <a:t> </a:t>
            </a:r>
            <a:r>
              <a:rPr sz="1800" dirty="0" err="1"/>
              <a:t>uma</a:t>
            </a:r>
            <a:r>
              <a:rPr sz="1800" dirty="0"/>
              <a:t> </a:t>
            </a:r>
            <a:r>
              <a:rPr sz="1800" dirty="0" err="1"/>
              <a:t>importante</a:t>
            </a:r>
            <a:r>
              <a:rPr sz="1800" dirty="0"/>
              <a:t> </a:t>
            </a:r>
            <a:r>
              <a:rPr sz="1800" dirty="0" err="1"/>
              <a:t>ferramenta</a:t>
            </a:r>
            <a:r>
              <a:rPr sz="1800" dirty="0"/>
              <a:t> de </a:t>
            </a:r>
            <a:r>
              <a:rPr sz="1800" dirty="0" err="1"/>
              <a:t>governança</a:t>
            </a:r>
            <a:r>
              <a:rPr sz="1800" dirty="0"/>
              <a:t> para </a:t>
            </a:r>
            <a:r>
              <a:rPr sz="1800" dirty="0" err="1"/>
              <a:t>monitoramento</a:t>
            </a:r>
            <a:r>
              <a:rPr sz="1800" dirty="0"/>
              <a:t> dos </a:t>
            </a:r>
            <a:r>
              <a:rPr sz="1800" dirty="0" err="1"/>
              <a:t>resultados</a:t>
            </a:r>
            <a:r>
              <a:rPr sz="1800" dirty="0"/>
              <a:t> </a:t>
            </a:r>
            <a:r>
              <a:rPr sz="1800" dirty="0" err="1"/>
              <a:t>institucionais</a:t>
            </a:r>
            <a:r>
              <a:rPr sz="1800" dirty="0"/>
              <a:t> </a:t>
            </a:r>
            <a:r>
              <a:rPr sz="1800" dirty="0" err="1"/>
              <a:t>alcançados</a:t>
            </a:r>
            <a:r>
              <a:rPr sz="1800" dirty="0"/>
              <a:t> </a:t>
            </a:r>
            <a:r>
              <a:rPr sz="1800" dirty="0" err="1"/>
              <a:t>frente</a:t>
            </a:r>
            <a:r>
              <a:rPr sz="1800" dirty="0"/>
              <a:t> </a:t>
            </a:r>
            <a:r>
              <a:rPr sz="1800" dirty="0" err="1"/>
              <a:t>aos</a:t>
            </a:r>
            <a:r>
              <a:rPr sz="1800" dirty="0"/>
              <a:t> </a:t>
            </a:r>
            <a:r>
              <a:rPr sz="1800" dirty="0" err="1"/>
              <a:t>objetivos</a:t>
            </a:r>
            <a:r>
              <a:rPr sz="1800" dirty="0"/>
              <a:t> </a:t>
            </a:r>
            <a:r>
              <a:rPr sz="1800" dirty="0" err="1"/>
              <a:t>estabelecidos</a:t>
            </a:r>
            <a:r>
              <a:rPr sz="1800" dirty="0"/>
              <a:t> no Plano de </a:t>
            </a:r>
            <a:r>
              <a:rPr sz="1800" dirty="0" err="1"/>
              <a:t>Desenvolvimento</a:t>
            </a:r>
            <a:r>
              <a:rPr sz="1800" dirty="0"/>
              <a:t> </a:t>
            </a:r>
            <a:r>
              <a:rPr sz="1800" dirty="0" err="1"/>
              <a:t>Institucional</a:t>
            </a:r>
            <a:r>
              <a:rPr sz="1800" dirty="0"/>
              <a:t> do IFPA, </a:t>
            </a:r>
            <a:r>
              <a:rPr sz="1800" dirty="0" err="1"/>
              <a:t>bem</a:t>
            </a:r>
            <a:r>
              <a:rPr sz="1800" dirty="0"/>
              <a:t> </a:t>
            </a:r>
            <a:r>
              <a:rPr sz="1800" dirty="0" err="1"/>
              <a:t>como</a:t>
            </a:r>
            <a:r>
              <a:rPr sz="1800" dirty="0"/>
              <a:t> no </a:t>
            </a:r>
            <a:r>
              <a:rPr sz="1800" dirty="0" err="1"/>
              <a:t>auxílio</a:t>
            </a:r>
            <a:r>
              <a:rPr sz="1800" dirty="0"/>
              <a:t> à </a:t>
            </a:r>
            <a:r>
              <a:rPr sz="1800" dirty="0" err="1"/>
              <a:t>tomada</a:t>
            </a:r>
            <a:r>
              <a:rPr sz="1800" dirty="0"/>
              <a:t> de </a:t>
            </a:r>
            <a:r>
              <a:rPr sz="1800" dirty="0" err="1"/>
              <a:t>decisões</a:t>
            </a:r>
            <a:r>
              <a:rPr sz="1800" dirty="0"/>
              <a:t> da Alta </a:t>
            </a:r>
            <a:r>
              <a:rPr sz="1800" dirty="0" err="1"/>
              <a:t>Administração</a:t>
            </a:r>
            <a:r>
              <a:rPr sz="1800" dirty="0"/>
              <a:t> para </a:t>
            </a:r>
            <a:r>
              <a:rPr sz="1800" dirty="0" err="1"/>
              <a:t>correções</a:t>
            </a:r>
            <a:r>
              <a:rPr sz="1800" dirty="0"/>
              <a:t> de </a:t>
            </a:r>
            <a:r>
              <a:rPr sz="1800" dirty="0" err="1"/>
              <a:t>rumos</a:t>
            </a:r>
            <a:r>
              <a:rPr sz="1800" dirty="0"/>
              <a:t> e </a:t>
            </a:r>
            <a:r>
              <a:rPr sz="1800" dirty="0" err="1"/>
              <a:t>medidas</a:t>
            </a:r>
            <a:r>
              <a:rPr sz="1800" dirty="0"/>
              <a:t> </a:t>
            </a:r>
            <a:r>
              <a:rPr sz="1800" dirty="0" err="1"/>
              <a:t>necessárias</a:t>
            </a:r>
            <a:r>
              <a:rPr sz="1800" dirty="0"/>
              <a:t> à </a:t>
            </a:r>
            <a:r>
              <a:rPr sz="1800" dirty="0" err="1"/>
              <a:t>melhoria</a:t>
            </a:r>
            <a:r>
              <a:rPr sz="1800" dirty="0"/>
              <a:t> do </a:t>
            </a:r>
            <a:r>
              <a:rPr sz="1800" dirty="0" err="1"/>
              <a:t>desempenho</a:t>
            </a:r>
            <a:r>
              <a:rPr sz="1800" dirty="0" smtClean="0"/>
              <a:t>.</a:t>
            </a:r>
            <a:endParaRPr lang="pt-BR" sz="1800" dirty="0" smtClean="0"/>
          </a:p>
          <a:p>
            <a:pPr marL="0" lvl="0" indent="0" algn="just">
              <a:buNone/>
            </a:pPr>
            <a:endParaRPr sz="1800" dirty="0"/>
          </a:p>
          <a:p>
            <a:pPr marL="0" lvl="0" indent="0" algn="just">
              <a:buNone/>
            </a:pPr>
            <a:r>
              <a:rPr sz="1800" dirty="0"/>
              <a:t>O </a:t>
            </a:r>
            <a:r>
              <a:rPr sz="1800" b="1" dirty="0" err="1"/>
              <a:t>Comitê</a:t>
            </a:r>
            <a:r>
              <a:rPr sz="1800" b="1" dirty="0"/>
              <a:t> de </a:t>
            </a:r>
            <a:r>
              <a:rPr sz="1800" b="1" dirty="0" err="1"/>
              <a:t>Governança</a:t>
            </a:r>
            <a:r>
              <a:rPr sz="1800" b="1" dirty="0"/>
              <a:t>, </a:t>
            </a:r>
            <a:r>
              <a:rPr sz="1800" b="1" dirty="0" err="1"/>
              <a:t>Riscos</a:t>
            </a:r>
            <a:r>
              <a:rPr sz="1800" b="1" dirty="0"/>
              <a:t>, </a:t>
            </a:r>
            <a:r>
              <a:rPr sz="1800" b="1" dirty="0" err="1"/>
              <a:t>Controles</a:t>
            </a:r>
            <a:r>
              <a:rPr sz="1800" b="1" dirty="0"/>
              <a:t> e </a:t>
            </a:r>
            <a:r>
              <a:rPr sz="1800" b="1" dirty="0" err="1"/>
              <a:t>Integridade</a:t>
            </a:r>
            <a:r>
              <a:rPr sz="1800" b="1" dirty="0"/>
              <a:t> (CGRCI)</a:t>
            </a:r>
            <a:r>
              <a:rPr sz="1800" dirty="0"/>
              <a:t> é a </a:t>
            </a:r>
            <a:r>
              <a:rPr sz="1800" dirty="0" err="1"/>
              <a:t>instância</a:t>
            </a:r>
            <a:r>
              <a:rPr sz="1800" dirty="0"/>
              <a:t> </a:t>
            </a:r>
            <a:r>
              <a:rPr sz="1800" dirty="0" err="1"/>
              <a:t>responsável</a:t>
            </a:r>
            <a:r>
              <a:rPr sz="1800" dirty="0"/>
              <a:t> </a:t>
            </a:r>
            <a:r>
              <a:rPr sz="1800" dirty="0" err="1"/>
              <a:t>por</a:t>
            </a:r>
            <a:r>
              <a:rPr sz="1800" dirty="0"/>
              <a:t> </a:t>
            </a:r>
            <a:r>
              <a:rPr sz="1800" dirty="0" err="1"/>
              <a:t>instituir</a:t>
            </a:r>
            <a:r>
              <a:rPr sz="1800" dirty="0"/>
              <a:t> </a:t>
            </a:r>
            <a:r>
              <a:rPr sz="1800" dirty="0" err="1"/>
              <a:t>medidas</a:t>
            </a:r>
            <a:r>
              <a:rPr sz="1800" dirty="0"/>
              <a:t> de </a:t>
            </a:r>
            <a:r>
              <a:rPr sz="1800" dirty="0" err="1"/>
              <a:t>sistematização</a:t>
            </a:r>
            <a:r>
              <a:rPr sz="1800" dirty="0"/>
              <a:t> das boas </a:t>
            </a:r>
            <a:r>
              <a:rPr sz="1800" dirty="0" err="1"/>
              <a:t>práticas</a:t>
            </a:r>
            <a:r>
              <a:rPr sz="1800" dirty="0"/>
              <a:t> </a:t>
            </a:r>
            <a:r>
              <a:rPr sz="1800" dirty="0" err="1"/>
              <a:t>relacionadas</a:t>
            </a:r>
            <a:r>
              <a:rPr sz="1800" dirty="0"/>
              <a:t> à </a:t>
            </a:r>
            <a:r>
              <a:rPr sz="1800" dirty="0" err="1"/>
              <a:t>gestão</a:t>
            </a:r>
            <a:r>
              <a:rPr sz="1800" dirty="0"/>
              <a:t> de </a:t>
            </a:r>
            <a:r>
              <a:rPr sz="1800" dirty="0" err="1"/>
              <a:t>riscos</a:t>
            </a:r>
            <a:r>
              <a:rPr sz="1800" dirty="0"/>
              <a:t>, </a:t>
            </a:r>
            <a:r>
              <a:rPr sz="1800" dirty="0" err="1"/>
              <a:t>controles</a:t>
            </a:r>
            <a:r>
              <a:rPr sz="1800" dirty="0"/>
              <a:t> </a:t>
            </a:r>
            <a:r>
              <a:rPr sz="1800" dirty="0" err="1"/>
              <a:t>internos</a:t>
            </a:r>
            <a:r>
              <a:rPr sz="1800" dirty="0"/>
              <a:t> e </a:t>
            </a:r>
            <a:r>
              <a:rPr sz="1800" dirty="0" err="1"/>
              <a:t>governança</a:t>
            </a:r>
            <a:r>
              <a:rPr sz="1800" dirty="0"/>
              <a:t> </a:t>
            </a:r>
            <a:r>
              <a:rPr sz="1800" dirty="0" err="1"/>
              <a:t>âmbito</a:t>
            </a:r>
            <a:r>
              <a:rPr sz="1800" dirty="0"/>
              <a:t> do IFPA.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354835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ES4.1 -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serviços</a:t>
            </a:r>
            <a:r>
              <a:rPr dirty="0"/>
              <a:t> </a:t>
            </a:r>
            <a:r>
              <a:rPr dirty="0" err="1"/>
              <a:t>prestados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meio</a:t>
            </a:r>
            <a:r>
              <a:rPr dirty="0"/>
              <a:t> digital</a:t>
            </a:r>
          </a:p>
        </p:txBody>
      </p:sp>
      <p:graphicFrame>
        <p:nvGraphicFramePr>
          <p:cNvPr id="553033398" name="Tabela 5530333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88588"/>
              </p:ext>
            </p:extLst>
          </p:nvPr>
        </p:nvGraphicFramePr>
        <p:xfrm>
          <a:off x="1938375" y="19431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ES4.2 - Percentual de vagas reservadas para Lei de Cotas</a:t>
            </a:r>
          </a:p>
        </p:txBody>
      </p:sp>
      <p:graphicFrame>
        <p:nvGraphicFramePr>
          <p:cNvPr id="307088705" name="Tabela 3070887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230869"/>
              </p:ext>
            </p:extLst>
          </p:nvPr>
        </p:nvGraphicFramePr>
        <p:xfrm>
          <a:off x="1938375" y="112914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Belém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46,87%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117,17%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896" y="468249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ES4.3 -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vagas</a:t>
            </a:r>
            <a:r>
              <a:rPr dirty="0"/>
              <a:t> </a:t>
            </a:r>
            <a:r>
              <a:rPr dirty="0" err="1"/>
              <a:t>noturnas</a:t>
            </a:r>
            <a:r>
              <a:rPr dirty="0"/>
              <a:t> </a:t>
            </a:r>
            <a:r>
              <a:rPr dirty="0" err="1"/>
              <a:t>ofertadas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para </a:t>
            </a:r>
            <a:r>
              <a:rPr dirty="0" err="1"/>
              <a:t>cursos</a:t>
            </a:r>
            <a:r>
              <a:rPr dirty="0"/>
              <a:t> de </a:t>
            </a:r>
            <a:r>
              <a:rPr dirty="0" err="1"/>
              <a:t>graduação</a:t>
            </a:r>
            <a:endParaRPr dirty="0"/>
          </a:p>
        </p:txBody>
      </p:sp>
      <p:graphicFrame>
        <p:nvGraphicFramePr>
          <p:cNvPr id="919476058" name="Tabela 9194760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122724"/>
              </p:ext>
            </p:extLst>
          </p:nvPr>
        </p:nvGraphicFramePr>
        <p:xfrm>
          <a:off x="1938375" y="1592580"/>
          <a:ext cx="5752800" cy="239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87,82%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ES4.4 -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extensão</a:t>
            </a:r>
            <a:r>
              <a:rPr dirty="0"/>
              <a:t> </a:t>
            </a:r>
            <a:r>
              <a:rPr dirty="0" err="1"/>
              <a:t>destinadas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à </a:t>
            </a:r>
            <a:r>
              <a:rPr dirty="0" err="1"/>
              <a:t>inclusão</a:t>
            </a:r>
            <a:r>
              <a:rPr dirty="0"/>
              <a:t> de </a:t>
            </a:r>
            <a:r>
              <a:rPr dirty="0" err="1"/>
              <a:t>população</a:t>
            </a:r>
            <a:r>
              <a:rPr dirty="0"/>
              <a:t> </a:t>
            </a:r>
            <a:r>
              <a:rPr dirty="0" err="1"/>
              <a:t>vulnerável</a:t>
            </a:r>
            <a:endParaRPr dirty="0"/>
          </a:p>
        </p:txBody>
      </p:sp>
      <p:graphicFrame>
        <p:nvGraphicFramePr>
          <p:cNvPr id="981238565" name="Tabela 9812385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692832"/>
              </p:ext>
            </p:extLst>
          </p:nvPr>
        </p:nvGraphicFramePr>
        <p:xfrm>
          <a:off x="1790700" y="1101329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285,33%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201,96%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ES4.5 - Percentual de discentes ingressantes pela Política de Ações Afirmativas Específicas envolvidos em projetos de pesquisa</a:t>
            </a:r>
          </a:p>
        </p:txBody>
      </p:sp>
      <p:graphicFrame>
        <p:nvGraphicFramePr>
          <p:cNvPr id="297196988" name="Tabela 2971969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34187"/>
              </p:ext>
            </p:extLst>
          </p:nvPr>
        </p:nvGraphicFramePr>
        <p:xfrm>
          <a:off x="1938375" y="104798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182,98%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85436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ES5 - </a:t>
            </a:r>
            <a:r>
              <a:rPr dirty="0" err="1">
                <a:solidFill>
                  <a:schemeClr val="bg1"/>
                </a:solidFill>
              </a:rPr>
              <a:t>Fortalecer</a:t>
            </a:r>
            <a:r>
              <a:rPr dirty="0">
                <a:solidFill>
                  <a:schemeClr val="bg1"/>
                </a:solidFill>
              </a:rPr>
              <a:t> as </a:t>
            </a:r>
            <a:r>
              <a:rPr dirty="0" err="1">
                <a:solidFill>
                  <a:schemeClr val="bg1"/>
                </a:solidFill>
              </a:rPr>
              <a:t>políticas</a:t>
            </a:r>
            <a:r>
              <a:rPr dirty="0">
                <a:solidFill>
                  <a:schemeClr val="bg1"/>
                </a:solidFill>
              </a:rPr>
              <a:t> de </a:t>
            </a:r>
            <a:r>
              <a:rPr dirty="0" err="1">
                <a:solidFill>
                  <a:schemeClr val="bg1"/>
                </a:solidFill>
              </a:rPr>
              <a:t>acesso</a:t>
            </a:r>
            <a:r>
              <a:rPr dirty="0">
                <a:solidFill>
                  <a:schemeClr val="bg1"/>
                </a:solidFill>
              </a:rPr>
              <a:t>, </a:t>
            </a:r>
            <a:r>
              <a:rPr dirty="0" err="1">
                <a:solidFill>
                  <a:schemeClr val="bg1"/>
                </a:solidFill>
              </a:rPr>
              <a:t>permanência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êxito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ES5.1 -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estudantes</a:t>
            </a:r>
            <a:r>
              <a:rPr dirty="0"/>
              <a:t> </a:t>
            </a:r>
            <a:r>
              <a:rPr dirty="0" err="1"/>
              <a:t>atendidos</a:t>
            </a:r>
            <a:r>
              <a:rPr dirty="0"/>
              <a:t> pela </a:t>
            </a:r>
            <a:r>
              <a:rPr dirty="0" err="1"/>
              <a:t>Política</a:t>
            </a:r>
            <a:r>
              <a:rPr dirty="0"/>
              <a:t> de </a:t>
            </a:r>
            <a:r>
              <a:rPr dirty="0" err="1"/>
              <a:t>Assistência</a:t>
            </a:r>
            <a:r>
              <a:rPr dirty="0"/>
              <a:t> </a:t>
            </a:r>
            <a:r>
              <a:rPr dirty="0" err="1"/>
              <a:t>Estudantil</a:t>
            </a:r>
            <a:endParaRPr dirty="0"/>
          </a:p>
        </p:txBody>
      </p:sp>
      <p:graphicFrame>
        <p:nvGraphicFramePr>
          <p:cNvPr id="785314549" name="Tabela 7853145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154095"/>
              </p:ext>
            </p:extLst>
          </p:nvPr>
        </p:nvGraphicFramePr>
        <p:xfrm>
          <a:off x="1859280" y="98298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108,10%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214,32%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156,58%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DAE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ES5.2 - </a:t>
            </a:r>
            <a:r>
              <a:rPr dirty="0" err="1"/>
              <a:t>Inscritos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vaga</a:t>
            </a:r>
            <a:endParaRPr dirty="0"/>
          </a:p>
        </p:txBody>
      </p:sp>
      <p:graphicFrame>
        <p:nvGraphicFramePr>
          <p:cNvPr id="304844780" name="Tabela 3048447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255755"/>
              </p:ext>
            </p:extLst>
          </p:nvPr>
        </p:nvGraphicFramePr>
        <p:xfrm>
          <a:off x="1767840" y="92964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58,36%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1,86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14,03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91,00%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2,19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1,95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1,02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52,31%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1,87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124,67%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126,22%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ES5.3 -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discentes</a:t>
            </a:r>
            <a:r>
              <a:rPr dirty="0"/>
              <a:t> </a:t>
            </a:r>
            <a:r>
              <a:rPr dirty="0" err="1"/>
              <a:t>ingressantes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pela </a:t>
            </a:r>
            <a:r>
              <a:rPr dirty="0" err="1"/>
              <a:t>Política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Afirmativas</a:t>
            </a:r>
            <a:r>
              <a:rPr dirty="0"/>
              <a:t> </a:t>
            </a:r>
            <a:r>
              <a:rPr dirty="0" err="1"/>
              <a:t>Específicas</a:t>
            </a:r>
            <a:endParaRPr dirty="0"/>
          </a:p>
        </p:txBody>
      </p:sp>
      <p:graphicFrame>
        <p:nvGraphicFramePr>
          <p:cNvPr id="345997874" name="Tabela 3459978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057366"/>
              </p:ext>
            </p:extLst>
          </p:nvPr>
        </p:nvGraphicFramePr>
        <p:xfrm>
          <a:off x="1938375" y="1063229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118,75%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0,62%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780" y="432807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ES5.4 -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implementação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da </a:t>
            </a:r>
            <a:r>
              <a:rPr dirty="0" err="1" smtClean="0"/>
              <a:t>Política</a:t>
            </a:r>
            <a:r>
              <a:rPr dirty="0" smtClean="0"/>
              <a:t> de </a:t>
            </a:r>
            <a:r>
              <a:rPr dirty="0" err="1"/>
              <a:t>Acompanhamento</a:t>
            </a:r>
            <a:r>
              <a:rPr dirty="0"/>
              <a:t> </a:t>
            </a:r>
            <a:r>
              <a:rPr dirty="0" err="1"/>
              <a:t>Pedagógico</a:t>
            </a:r>
            <a:endParaRPr dirty="0"/>
          </a:p>
        </p:txBody>
      </p:sp>
      <p:graphicFrame>
        <p:nvGraphicFramePr>
          <p:cNvPr id="569404145" name="Tabela 5694041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118680"/>
              </p:ext>
            </p:extLst>
          </p:nvPr>
        </p:nvGraphicFramePr>
        <p:xfrm>
          <a:off x="1938375" y="195834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74" y="1271035"/>
            <a:ext cx="8229600" cy="3394472"/>
          </a:xfrm>
        </p:spPr>
        <p:txBody>
          <a:bodyPr>
            <a:noAutofit/>
          </a:bodyPr>
          <a:lstStyle/>
          <a:p>
            <a:pPr marL="361950" lvl="0" indent="0" algn="just">
              <a:buNone/>
            </a:pPr>
            <a:r>
              <a:rPr sz="1800" dirty="0"/>
              <a:t>Art. 7º </a:t>
            </a:r>
            <a:r>
              <a:rPr sz="1800" dirty="0" err="1"/>
              <a:t>Os</a:t>
            </a:r>
            <a:r>
              <a:rPr sz="1800" dirty="0"/>
              <a:t> </a:t>
            </a:r>
            <a:r>
              <a:rPr sz="1800" dirty="0" err="1"/>
              <a:t>planos</a:t>
            </a:r>
            <a:r>
              <a:rPr sz="1800" dirty="0"/>
              <a:t> </a:t>
            </a:r>
            <a:r>
              <a:rPr sz="1800" dirty="0" err="1"/>
              <a:t>estratégicos</a:t>
            </a:r>
            <a:r>
              <a:rPr sz="1800" dirty="0"/>
              <a:t> </a:t>
            </a:r>
            <a:r>
              <a:rPr sz="1800" dirty="0" err="1"/>
              <a:t>institucionais</a:t>
            </a:r>
            <a:r>
              <a:rPr sz="1800" dirty="0"/>
              <a:t> dos </a:t>
            </a:r>
            <a:r>
              <a:rPr sz="1800" dirty="0" err="1"/>
              <a:t>órgãos</a:t>
            </a:r>
            <a:r>
              <a:rPr sz="1800" dirty="0"/>
              <a:t> e das </a:t>
            </a:r>
            <a:r>
              <a:rPr sz="1800" dirty="0" err="1"/>
              <a:t>entidades</a:t>
            </a:r>
            <a:r>
              <a:rPr sz="1800" dirty="0"/>
              <a:t> da </a:t>
            </a:r>
            <a:r>
              <a:rPr sz="1800" dirty="0" err="1"/>
              <a:t>administração</a:t>
            </a:r>
            <a:r>
              <a:rPr sz="1800" dirty="0"/>
              <a:t> </a:t>
            </a:r>
            <a:r>
              <a:rPr sz="1800" dirty="0" err="1"/>
              <a:t>pública</a:t>
            </a:r>
            <a:r>
              <a:rPr sz="1800" dirty="0"/>
              <a:t> federal </a:t>
            </a:r>
            <a:r>
              <a:rPr sz="1800" dirty="0" err="1"/>
              <a:t>direta</a:t>
            </a:r>
            <a:r>
              <a:rPr sz="1800" dirty="0"/>
              <a:t>, </a:t>
            </a:r>
            <a:r>
              <a:rPr sz="1800" dirty="0" err="1"/>
              <a:t>autárquica</a:t>
            </a:r>
            <a:r>
              <a:rPr sz="1800" dirty="0"/>
              <a:t> e </a:t>
            </a:r>
            <a:r>
              <a:rPr sz="1800" dirty="0" err="1"/>
              <a:t>fundacional</a:t>
            </a:r>
            <a:r>
              <a:rPr sz="1800" dirty="0"/>
              <a:t> </a:t>
            </a:r>
            <a:r>
              <a:rPr sz="1800" dirty="0" err="1"/>
              <a:t>deverão</a:t>
            </a:r>
            <a:r>
              <a:rPr sz="1800" dirty="0"/>
              <a:t> </a:t>
            </a:r>
            <a:r>
              <a:rPr sz="1800" dirty="0" err="1"/>
              <a:t>ser</a:t>
            </a:r>
            <a:r>
              <a:rPr sz="1800" dirty="0"/>
              <a:t> </a:t>
            </a:r>
            <a:r>
              <a:rPr sz="1800" dirty="0" err="1"/>
              <a:t>aprovados</a:t>
            </a:r>
            <a:r>
              <a:rPr sz="1800" dirty="0"/>
              <a:t> e </a:t>
            </a:r>
            <a:r>
              <a:rPr sz="1800" dirty="0" err="1"/>
              <a:t>monitorados</a:t>
            </a:r>
            <a:r>
              <a:rPr sz="1800" dirty="0"/>
              <a:t> de forma </a:t>
            </a:r>
            <a:r>
              <a:rPr sz="1800" dirty="0" err="1"/>
              <a:t>sistemática</a:t>
            </a:r>
            <a:r>
              <a:rPr sz="1800" dirty="0"/>
              <a:t> e </a:t>
            </a:r>
            <a:r>
              <a:rPr sz="1800" dirty="0" err="1"/>
              <a:t>contínua</a:t>
            </a:r>
            <a:r>
              <a:rPr sz="1800" dirty="0"/>
              <a:t> </a:t>
            </a:r>
            <a:r>
              <a:rPr sz="1800" dirty="0" err="1"/>
              <a:t>pelos</a:t>
            </a:r>
            <a:r>
              <a:rPr sz="1800" dirty="0"/>
              <a:t> </a:t>
            </a:r>
            <a:r>
              <a:rPr sz="1800" dirty="0" err="1"/>
              <a:t>respectivos</a:t>
            </a:r>
            <a:r>
              <a:rPr sz="1800" dirty="0"/>
              <a:t> </a:t>
            </a:r>
            <a:r>
              <a:rPr sz="1800" dirty="0" err="1"/>
              <a:t>comitês</a:t>
            </a:r>
            <a:r>
              <a:rPr sz="1800" dirty="0"/>
              <a:t> </a:t>
            </a:r>
            <a:r>
              <a:rPr sz="1800" dirty="0" err="1"/>
              <a:t>internos</a:t>
            </a:r>
            <a:r>
              <a:rPr sz="1800" dirty="0"/>
              <a:t> de </a:t>
            </a:r>
            <a:r>
              <a:rPr sz="1800" dirty="0" err="1"/>
              <a:t>governança</a:t>
            </a:r>
            <a:r>
              <a:rPr sz="1800" dirty="0"/>
              <a:t>, </a:t>
            </a:r>
            <a:r>
              <a:rPr sz="1800" dirty="0" err="1"/>
              <a:t>previstos</a:t>
            </a:r>
            <a:r>
              <a:rPr sz="1800" dirty="0"/>
              <a:t> </a:t>
            </a:r>
            <a:r>
              <a:rPr sz="1800" dirty="0" err="1"/>
              <a:t>pelo</a:t>
            </a:r>
            <a:r>
              <a:rPr sz="1800" dirty="0"/>
              <a:t> </a:t>
            </a:r>
            <a:r>
              <a:rPr sz="1800" dirty="0" err="1"/>
              <a:t>Decreto</a:t>
            </a:r>
            <a:r>
              <a:rPr sz="1800" dirty="0"/>
              <a:t> nº 9.203, de 22 de </a:t>
            </a:r>
            <a:r>
              <a:rPr sz="1800" dirty="0" err="1"/>
              <a:t>novembro</a:t>
            </a:r>
            <a:r>
              <a:rPr sz="1800" dirty="0"/>
              <a:t> de 2017.</a:t>
            </a:r>
          </a:p>
          <a:p>
            <a:pPr marL="361950" lvl="0" indent="0" algn="just">
              <a:buNone/>
            </a:pPr>
            <a:r>
              <a:rPr sz="1800" dirty="0" err="1"/>
              <a:t>Parágrafo</a:t>
            </a:r>
            <a:r>
              <a:rPr sz="1800" dirty="0"/>
              <a:t> </a:t>
            </a:r>
            <a:r>
              <a:rPr sz="1800" dirty="0" err="1"/>
              <a:t>único</a:t>
            </a:r>
            <a:r>
              <a:rPr sz="1800" dirty="0"/>
              <a:t>. O </a:t>
            </a:r>
            <a:r>
              <a:rPr sz="1800" dirty="0" err="1"/>
              <a:t>monitoramento</a:t>
            </a:r>
            <a:r>
              <a:rPr sz="1800" dirty="0"/>
              <a:t> de que </a:t>
            </a:r>
            <a:r>
              <a:rPr sz="1800" dirty="0" err="1"/>
              <a:t>trata</a:t>
            </a:r>
            <a:r>
              <a:rPr sz="1800" dirty="0"/>
              <a:t> o caput </a:t>
            </a:r>
            <a:r>
              <a:rPr sz="1800" dirty="0" err="1"/>
              <a:t>deverá</a:t>
            </a:r>
            <a:r>
              <a:rPr sz="1800" dirty="0"/>
              <a:t> </a:t>
            </a:r>
            <a:r>
              <a:rPr sz="1800" dirty="0" err="1"/>
              <a:t>ser</a:t>
            </a:r>
            <a:r>
              <a:rPr sz="1800" dirty="0"/>
              <a:t> </a:t>
            </a:r>
            <a:r>
              <a:rPr sz="1800" dirty="0" err="1"/>
              <a:t>feito</a:t>
            </a:r>
            <a:r>
              <a:rPr sz="1800" dirty="0"/>
              <a:t>, no </a:t>
            </a:r>
            <a:r>
              <a:rPr sz="1800" dirty="0" err="1"/>
              <a:t>mínimo</a:t>
            </a:r>
            <a:r>
              <a:rPr sz="1800" dirty="0"/>
              <a:t>, a </a:t>
            </a:r>
            <a:r>
              <a:rPr sz="1800" dirty="0" err="1"/>
              <a:t>cada</a:t>
            </a:r>
            <a:r>
              <a:rPr sz="1800" dirty="0"/>
              <a:t> </a:t>
            </a:r>
            <a:r>
              <a:rPr sz="1800" dirty="0" err="1"/>
              <a:t>trimestre</a:t>
            </a:r>
            <a:r>
              <a:rPr sz="1800" dirty="0"/>
              <a:t>, com </a:t>
            </a:r>
            <a:r>
              <a:rPr sz="1800" dirty="0" err="1"/>
              <a:t>ênfase</a:t>
            </a:r>
            <a:r>
              <a:rPr sz="1800" dirty="0"/>
              <a:t> </a:t>
            </a:r>
            <a:r>
              <a:rPr sz="1800" dirty="0" err="1"/>
              <a:t>nos</a:t>
            </a:r>
            <a:r>
              <a:rPr sz="1800" dirty="0"/>
              <a:t> </a:t>
            </a:r>
            <a:r>
              <a:rPr sz="1800" dirty="0" err="1"/>
              <a:t>eventuais</a:t>
            </a:r>
            <a:r>
              <a:rPr sz="1800" dirty="0"/>
              <a:t> </a:t>
            </a:r>
            <a:r>
              <a:rPr sz="1800" dirty="0" err="1"/>
              <a:t>desvios</a:t>
            </a:r>
            <a:r>
              <a:rPr sz="1800" dirty="0"/>
              <a:t> </a:t>
            </a:r>
            <a:r>
              <a:rPr sz="1800" dirty="0" err="1"/>
              <a:t>observados</a:t>
            </a:r>
            <a:r>
              <a:rPr sz="1800" dirty="0"/>
              <a:t> </a:t>
            </a:r>
            <a:r>
              <a:rPr sz="1800" dirty="0" err="1"/>
              <a:t>em</a:t>
            </a:r>
            <a:r>
              <a:rPr sz="1800" dirty="0"/>
              <a:t> </a:t>
            </a:r>
            <a:r>
              <a:rPr sz="1800" dirty="0" err="1"/>
              <a:t>relação</a:t>
            </a:r>
            <a:r>
              <a:rPr sz="1800" dirty="0"/>
              <a:t> </a:t>
            </a:r>
            <a:r>
              <a:rPr sz="1800" dirty="0" err="1"/>
              <a:t>aos</a:t>
            </a:r>
            <a:r>
              <a:rPr sz="1800" dirty="0"/>
              <a:t> </a:t>
            </a:r>
            <a:r>
              <a:rPr sz="1800" dirty="0" err="1"/>
              <a:t>objetivos</a:t>
            </a:r>
            <a:r>
              <a:rPr sz="1800" dirty="0"/>
              <a:t> e </a:t>
            </a:r>
            <a:r>
              <a:rPr sz="1800" dirty="0" err="1"/>
              <a:t>projetos</a:t>
            </a:r>
            <a:r>
              <a:rPr sz="1800" dirty="0"/>
              <a:t> com </a:t>
            </a:r>
            <a:r>
              <a:rPr sz="1800" dirty="0" err="1"/>
              <a:t>metas</a:t>
            </a:r>
            <a:r>
              <a:rPr sz="1800" dirty="0"/>
              <a:t> e </a:t>
            </a:r>
            <a:r>
              <a:rPr sz="1800" dirty="0" err="1"/>
              <a:t>entregas</a:t>
            </a:r>
            <a:r>
              <a:rPr sz="1800" dirty="0"/>
              <a:t> </a:t>
            </a:r>
            <a:r>
              <a:rPr sz="1800" dirty="0" err="1"/>
              <a:t>previstas</a:t>
            </a:r>
            <a:r>
              <a:rPr sz="1800" dirty="0"/>
              <a:t> para o </a:t>
            </a:r>
            <a:r>
              <a:rPr sz="1800" dirty="0" err="1"/>
              <a:t>trimestre</a:t>
            </a:r>
            <a:r>
              <a:rPr sz="1800" dirty="0"/>
              <a:t> </a:t>
            </a:r>
            <a:r>
              <a:rPr sz="1800" dirty="0" err="1"/>
              <a:t>findo</a:t>
            </a:r>
            <a:r>
              <a:rPr sz="1800" dirty="0"/>
              <a:t> e </a:t>
            </a:r>
            <a:r>
              <a:rPr sz="1800" dirty="0" err="1"/>
              <a:t>principalmente</a:t>
            </a:r>
            <a:r>
              <a:rPr sz="1800" dirty="0"/>
              <a:t> no </a:t>
            </a:r>
            <a:r>
              <a:rPr sz="1800" dirty="0" err="1"/>
              <a:t>intuito</a:t>
            </a:r>
            <a:r>
              <a:rPr sz="1800" dirty="0"/>
              <a:t> de </a:t>
            </a:r>
            <a:r>
              <a:rPr sz="1800" dirty="0" err="1"/>
              <a:t>antecipar</a:t>
            </a:r>
            <a:r>
              <a:rPr sz="1800" dirty="0"/>
              <a:t> </a:t>
            </a:r>
            <a:r>
              <a:rPr sz="1800" dirty="0" err="1"/>
              <a:t>problemas</a:t>
            </a:r>
            <a:r>
              <a:rPr sz="1800" dirty="0"/>
              <a:t> e </a:t>
            </a:r>
            <a:r>
              <a:rPr sz="1800" dirty="0" err="1"/>
              <a:t>tomar</a:t>
            </a:r>
            <a:r>
              <a:rPr sz="1800" dirty="0"/>
              <a:t> as </a:t>
            </a:r>
            <a:r>
              <a:rPr sz="1800" dirty="0" err="1"/>
              <a:t>ações</a:t>
            </a:r>
            <a:r>
              <a:rPr sz="1800" dirty="0"/>
              <a:t> </a:t>
            </a:r>
            <a:r>
              <a:rPr sz="1800" dirty="0" err="1"/>
              <a:t>necessárias</a:t>
            </a:r>
            <a:r>
              <a:rPr sz="1800" dirty="0"/>
              <a:t> para o </a:t>
            </a:r>
            <a:r>
              <a:rPr sz="1800" dirty="0" err="1"/>
              <a:t>alcance</a:t>
            </a:r>
            <a:r>
              <a:rPr sz="1800" dirty="0"/>
              <a:t> das </a:t>
            </a:r>
            <a:r>
              <a:rPr sz="1800" dirty="0" err="1"/>
              <a:t>metas</a:t>
            </a:r>
            <a:r>
              <a:rPr sz="1800" dirty="0"/>
              <a:t> e </a:t>
            </a:r>
            <a:r>
              <a:rPr sz="1800" dirty="0" err="1"/>
              <a:t>entregas</a:t>
            </a:r>
            <a:r>
              <a:rPr sz="1800" dirty="0"/>
              <a:t> do </a:t>
            </a:r>
            <a:r>
              <a:rPr sz="1800" dirty="0" err="1"/>
              <a:t>trimestre</a:t>
            </a:r>
            <a:r>
              <a:rPr sz="1800" dirty="0"/>
              <a:t> </a:t>
            </a:r>
            <a:r>
              <a:rPr sz="1800" dirty="0" err="1"/>
              <a:t>seguinte</a:t>
            </a:r>
            <a:r>
              <a:rPr sz="1800" dirty="0"/>
              <a:t>.</a:t>
            </a:r>
          </a:p>
          <a:p>
            <a:pPr marL="361950" lvl="0" indent="0" algn="just">
              <a:buNone/>
            </a:pPr>
            <a:r>
              <a:rPr sz="1800" dirty="0"/>
              <a:t>— INSTRUÇÃO NORMATIVA Nº 24, DE 18 DE MARÇO DE 2020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6686" y="44698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lang="pt-BR" b="1" dirty="0" smtClean="0"/>
              <a:t>MARCO REGULATÓRIO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ES5.5 -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vagas</a:t>
            </a:r>
            <a:r>
              <a:rPr dirty="0"/>
              <a:t> </a:t>
            </a:r>
            <a:r>
              <a:rPr dirty="0" err="1"/>
              <a:t>ofertadas</a:t>
            </a:r>
            <a:r>
              <a:rPr dirty="0"/>
              <a:t> para </a:t>
            </a:r>
            <a:r>
              <a:rPr dirty="0" err="1"/>
              <a:t>cursos</a:t>
            </a:r>
            <a:r>
              <a:rPr dirty="0"/>
              <a:t> </a:t>
            </a:r>
            <a:r>
              <a:rPr dirty="0" err="1"/>
              <a:t>técnicos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nível</a:t>
            </a:r>
            <a:r>
              <a:rPr dirty="0"/>
              <a:t> </a:t>
            </a:r>
            <a:r>
              <a:rPr dirty="0" err="1"/>
              <a:t>médio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forma </a:t>
            </a:r>
            <a:r>
              <a:rPr dirty="0" err="1"/>
              <a:t>integrada</a:t>
            </a:r>
            <a:endParaRPr dirty="0"/>
          </a:p>
        </p:txBody>
      </p:sp>
      <p:graphicFrame>
        <p:nvGraphicFramePr>
          <p:cNvPr id="552382140" name="Tabela 5523821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214238"/>
              </p:ext>
            </p:extLst>
          </p:nvPr>
        </p:nvGraphicFramePr>
        <p:xfrm>
          <a:off x="1775460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138,62%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89,66%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146,90%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131,26%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179,15%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131,98%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159,39%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178,13%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124,64%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98,45%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ES5.6 -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vagas</a:t>
            </a:r>
            <a:r>
              <a:rPr dirty="0"/>
              <a:t> </a:t>
            </a:r>
            <a:r>
              <a:rPr dirty="0" err="1"/>
              <a:t>ofertadas</a:t>
            </a:r>
            <a:r>
              <a:rPr dirty="0"/>
              <a:t> para </a:t>
            </a:r>
            <a:r>
              <a:rPr dirty="0" err="1"/>
              <a:t>licenciaturas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e </a:t>
            </a:r>
            <a:r>
              <a:rPr dirty="0" err="1"/>
              <a:t>programas</a:t>
            </a:r>
            <a:r>
              <a:rPr dirty="0"/>
              <a:t> de </a:t>
            </a:r>
            <a:r>
              <a:rPr dirty="0" err="1"/>
              <a:t>formação</a:t>
            </a:r>
            <a:r>
              <a:rPr dirty="0"/>
              <a:t> </a:t>
            </a:r>
            <a:r>
              <a:rPr dirty="0" err="1"/>
              <a:t>docente</a:t>
            </a:r>
            <a:endParaRPr dirty="0"/>
          </a:p>
        </p:txBody>
      </p:sp>
      <p:graphicFrame>
        <p:nvGraphicFramePr>
          <p:cNvPr id="926716129" name="Tabela 926716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853435"/>
              </p:ext>
            </p:extLst>
          </p:nvPr>
        </p:nvGraphicFramePr>
        <p:xfrm>
          <a:off x="1938375" y="99822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28,81%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43,87%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127,49%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126,36%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169,13%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124,76%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63,68%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12305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ES5.7 -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vagas</a:t>
            </a:r>
            <a:r>
              <a:rPr dirty="0"/>
              <a:t> </a:t>
            </a:r>
            <a:r>
              <a:rPr dirty="0" err="1"/>
              <a:t>ofertadas</a:t>
            </a:r>
            <a:r>
              <a:rPr dirty="0"/>
              <a:t> para o EJA-EPT</a:t>
            </a:r>
          </a:p>
        </p:txBody>
      </p:sp>
      <p:graphicFrame>
        <p:nvGraphicFramePr>
          <p:cNvPr id="728887436" name="Tabela 7288874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073063"/>
              </p:ext>
            </p:extLst>
          </p:nvPr>
        </p:nvGraphicFramePr>
        <p:xfrm>
          <a:off x="1737360" y="1645920"/>
          <a:ext cx="5752800" cy="20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4,81%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9,68%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34,48%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152,67%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ES5.8 - Taxa de </a:t>
            </a:r>
            <a:r>
              <a:rPr dirty="0" err="1"/>
              <a:t>conclusão</a:t>
            </a:r>
            <a:r>
              <a:rPr dirty="0"/>
              <a:t> </a:t>
            </a:r>
            <a:r>
              <a:rPr dirty="0" err="1"/>
              <a:t>ciclo</a:t>
            </a:r>
            <a:endParaRPr dirty="0"/>
          </a:p>
        </p:txBody>
      </p:sp>
      <p:graphicFrame>
        <p:nvGraphicFramePr>
          <p:cNvPr id="797994741" name="Tabela 7979947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339386"/>
              </p:ext>
            </p:extLst>
          </p:nvPr>
        </p:nvGraphicFramePr>
        <p:xfrm>
          <a:off x="1767840" y="97536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101,68%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74,52%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169,36%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35,48%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116,02%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NaN%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98,27%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32,49%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73,84%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103,48%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39,39%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136,36%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94,86%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ES5.9 - Taxa de </a:t>
            </a:r>
            <a:r>
              <a:rPr dirty="0" err="1"/>
              <a:t>evasão</a:t>
            </a:r>
            <a:r>
              <a:rPr dirty="0"/>
              <a:t> </a:t>
            </a:r>
            <a:r>
              <a:rPr dirty="0" err="1"/>
              <a:t>ciclo</a:t>
            </a:r>
            <a:endParaRPr dirty="0"/>
          </a:p>
        </p:txBody>
      </p:sp>
      <p:graphicFrame>
        <p:nvGraphicFramePr>
          <p:cNvPr id="634877068" name="Tabela 6348770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955776"/>
              </p:ext>
            </p:extLst>
          </p:nvPr>
        </p:nvGraphicFramePr>
        <p:xfrm>
          <a:off x="1653540" y="93726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58,35%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177,72%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57,04%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ES5.10 - Taxa de </a:t>
            </a:r>
            <a:r>
              <a:rPr dirty="0" err="1"/>
              <a:t>ocupação</a:t>
            </a:r>
            <a:endParaRPr dirty="0"/>
          </a:p>
        </p:txBody>
      </p:sp>
      <p:graphicFrame>
        <p:nvGraphicFramePr>
          <p:cNvPr id="519998984" name="Tabela 5199989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690488"/>
              </p:ext>
            </p:extLst>
          </p:nvPr>
        </p:nvGraphicFramePr>
        <p:xfrm>
          <a:off x="1828800" y="98298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94,92%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118,65%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92,97%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92,97%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98,04%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87,66%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99,93%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101,04%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168,31%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224,41%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ES5.11 - Taxa de </a:t>
            </a:r>
            <a:r>
              <a:rPr dirty="0" err="1"/>
              <a:t>retenção</a:t>
            </a:r>
            <a:r>
              <a:rPr dirty="0"/>
              <a:t> </a:t>
            </a:r>
            <a:r>
              <a:rPr dirty="0" err="1"/>
              <a:t>ciclo</a:t>
            </a:r>
            <a:endParaRPr dirty="0"/>
          </a:p>
        </p:txBody>
      </p:sp>
      <p:graphicFrame>
        <p:nvGraphicFramePr>
          <p:cNvPr id="559084323" name="Tabela 5590843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146946"/>
              </p:ext>
            </p:extLst>
          </p:nvPr>
        </p:nvGraphicFramePr>
        <p:xfrm>
          <a:off x="1760220" y="96012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187,05%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176,30%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192,80%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146,80%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154,40%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173,85%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147,65%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180,55%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179,50%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191,85%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144,85%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154,40%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35818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GDP1 - </a:t>
            </a:r>
            <a:r>
              <a:rPr dirty="0" err="1">
                <a:solidFill>
                  <a:schemeClr val="bg1"/>
                </a:solidFill>
              </a:rPr>
              <a:t>Desenvolver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gestão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humanizada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orientada</a:t>
            </a:r>
            <a:r>
              <a:rPr dirty="0">
                <a:solidFill>
                  <a:schemeClr val="bg1"/>
                </a:solidFill>
              </a:rPr>
              <a:t> para </a:t>
            </a:r>
            <a:r>
              <a:rPr dirty="0" err="1">
                <a:solidFill>
                  <a:schemeClr val="bg1"/>
                </a:solidFill>
              </a:rPr>
              <a:t>resultados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GDP1.1 - Relação estudante por professor</a:t>
            </a:r>
          </a:p>
        </p:txBody>
      </p:sp>
      <p:graphicFrame>
        <p:nvGraphicFramePr>
          <p:cNvPr id="379788095" name="Tabela 3797880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198736"/>
              </p:ext>
            </p:extLst>
          </p:nvPr>
        </p:nvGraphicFramePr>
        <p:xfrm>
          <a:off x="1938375" y="92202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19,46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117,94%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15,85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113,21%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118,50%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16,71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17,39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106,03%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12,49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69,39%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24,93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124,65%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29,69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97,62%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20,91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17,73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108,07%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GDP1.2 - Relação estudante por técnicos administrativos</a:t>
            </a:r>
          </a:p>
        </p:txBody>
      </p:sp>
      <p:graphicFrame>
        <p:nvGraphicFramePr>
          <p:cNvPr id="995308539" name="Tabela 9953085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057705"/>
              </p:ext>
            </p:extLst>
          </p:nvPr>
        </p:nvGraphicFramePr>
        <p:xfrm>
          <a:off x="1790700" y="100070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128,82%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18,72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45,89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194,50%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23,28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25,33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32,53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128,42%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137,37%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26,47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>
                <a:solidFill>
                  <a:schemeClr val="bg1"/>
                </a:solidFill>
              </a:rPr>
              <a:t>RESULTADOS GERAIS DO PDI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GDP1.3 - Percentual de entregas das unidades finalizadas</a:t>
            </a:r>
          </a:p>
        </p:txBody>
      </p:sp>
      <p:graphicFrame>
        <p:nvGraphicFramePr>
          <p:cNvPr id="802547990" name="Tabela 8025479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810067"/>
              </p:ext>
            </p:extLst>
          </p:nvPr>
        </p:nvGraphicFramePr>
        <p:xfrm>
          <a:off x="1798320" y="215646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144,44%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GDP1.4 -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servidores</a:t>
            </a:r>
            <a:r>
              <a:rPr dirty="0"/>
              <a:t> </a:t>
            </a:r>
            <a:r>
              <a:rPr dirty="0" err="1"/>
              <a:t>assistidos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saúde</a:t>
            </a:r>
            <a:r>
              <a:rPr dirty="0"/>
              <a:t> e </a:t>
            </a:r>
            <a:r>
              <a:rPr dirty="0" err="1"/>
              <a:t>qualidade</a:t>
            </a:r>
            <a:r>
              <a:rPr dirty="0"/>
              <a:t> de </a:t>
            </a:r>
            <a:r>
              <a:rPr dirty="0" err="1"/>
              <a:t>vida</a:t>
            </a:r>
            <a:endParaRPr dirty="0"/>
          </a:p>
        </p:txBody>
      </p:sp>
      <p:graphicFrame>
        <p:nvGraphicFramePr>
          <p:cNvPr id="784545734" name="Tabela 7845457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76398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156,25%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258,20%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60,87%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121,74%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128,58%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05216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GPD1.5 -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servidores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PGD</a:t>
            </a:r>
          </a:p>
        </p:txBody>
      </p:sp>
      <p:graphicFrame>
        <p:nvGraphicFramePr>
          <p:cNvPr id="136548231" name="Tabela 1365482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467322"/>
              </p:ext>
            </p:extLst>
          </p:nvPr>
        </p:nvGraphicFramePr>
        <p:xfrm>
          <a:off x="1938375" y="19050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99,6%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199,20%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524956"/>
            <a:ext cx="7744047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GDP1.6 - </a:t>
            </a:r>
            <a:r>
              <a:rPr dirty="0" err="1"/>
              <a:t>Quantidade</a:t>
            </a:r>
            <a:r>
              <a:rPr dirty="0"/>
              <a:t> de </a:t>
            </a:r>
            <a:r>
              <a:rPr dirty="0" err="1"/>
              <a:t>normativos</a:t>
            </a:r>
            <a:r>
              <a:rPr dirty="0"/>
              <a:t> </a:t>
            </a:r>
            <a:r>
              <a:rPr dirty="0" err="1"/>
              <a:t>aprovados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relação</a:t>
            </a:r>
            <a:r>
              <a:rPr dirty="0"/>
              <a:t> a </a:t>
            </a:r>
            <a:r>
              <a:rPr dirty="0" err="1"/>
              <a:t>equidade</a:t>
            </a:r>
            <a:r>
              <a:rPr dirty="0"/>
              <a:t> de </a:t>
            </a:r>
            <a:r>
              <a:rPr dirty="0" err="1"/>
              <a:t>gênero</a:t>
            </a:r>
            <a:r>
              <a:rPr dirty="0"/>
              <a:t>, </a:t>
            </a:r>
            <a:r>
              <a:rPr dirty="0" err="1"/>
              <a:t>sexualidade</a:t>
            </a:r>
            <a:r>
              <a:rPr dirty="0"/>
              <a:t>, </a:t>
            </a:r>
            <a:r>
              <a:rPr dirty="0" err="1"/>
              <a:t>raça</a:t>
            </a:r>
            <a:r>
              <a:rPr dirty="0"/>
              <a:t> e PCD e/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programas</a:t>
            </a:r>
            <a:r>
              <a:rPr dirty="0"/>
              <a:t>, </a:t>
            </a:r>
            <a:r>
              <a:rPr dirty="0" err="1"/>
              <a:t>projetos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e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executados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assuntos</a:t>
            </a:r>
            <a:endParaRPr dirty="0"/>
          </a:p>
        </p:txBody>
      </p:sp>
      <p:graphicFrame>
        <p:nvGraphicFramePr>
          <p:cNvPr id="705683150" name="Tabela 7056831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298157"/>
              </p:ext>
            </p:extLst>
          </p:nvPr>
        </p:nvGraphicFramePr>
        <p:xfrm>
          <a:off x="1938375" y="210312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50758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GDP2 - </a:t>
            </a:r>
            <a:r>
              <a:rPr dirty="0" err="1">
                <a:solidFill>
                  <a:schemeClr val="bg1"/>
                </a:solidFill>
              </a:rPr>
              <a:t>Promover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capacitação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e </a:t>
            </a:r>
            <a:r>
              <a:rPr dirty="0" err="1">
                <a:solidFill>
                  <a:schemeClr val="bg1"/>
                </a:solidFill>
              </a:rPr>
              <a:t>qualificação</a:t>
            </a:r>
            <a:r>
              <a:rPr dirty="0">
                <a:solidFill>
                  <a:schemeClr val="bg1"/>
                </a:solidFill>
              </a:rPr>
              <a:t> para </a:t>
            </a:r>
            <a:r>
              <a:rPr dirty="0" err="1">
                <a:solidFill>
                  <a:schemeClr val="bg1"/>
                </a:solidFill>
              </a:rPr>
              <a:t>os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servidores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GDP2.1 - </a:t>
            </a:r>
            <a:r>
              <a:rPr dirty="0" err="1"/>
              <a:t>Número</a:t>
            </a:r>
            <a:r>
              <a:rPr dirty="0"/>
              <a:t> de horas </a:t>
            </a:r>
            <a:r>
              <a:rPr dirty="0" err="1"/>
              <a:t>destinadas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à </a:t>
            </a:r>
            <a:r>
              <a:rPr dirty="0" err="1"/>
              <a:t>formação</a:t>
            </a:r>
            <a:r>
              <a:rPr dirty="0"/>
              <a:t> </a:t>
            </a:r>
            <a:r>
              <a:rPr dirty="0" err="1"/>
              <a:t>continuada</a:t>
            </a:r>
            <a:r>
              <a:rPr dirty="0"/>
              <a:t> </a:t>
            </a:r>
            <a:r>
              <a:rPr dirty="0" err="1"/>
              <a:t>docente</a:t>
            </a:r>
            <a:endParaRPr dirty="0"/>
          </a:p>
        </p:txBody>
      </p:sp>
      <p:graphicFrame>
        <p:nvGraphicFramePr>
          <p:cNvPr id="313746963" name="Tabela 3137469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646719"/>
              </p:ext>
            </p:extLst>
          </p:nvPr>
        </p:nvGraphicFramePr>
        <p:xfrm>
          <a:off x="1996440" y="97536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GDP2.2 - Número de cursos/atividades de formação de servidores ofertados pelo IFPA</a:t>
            </a:r>
          </a:p>
        </p:txBody>
      </p:sp>
      <p:graphicFrame>
        <p:nvGraphicFramePr>
          <p:cNvPr id="629154591" name="Tabela 6291545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168224"/>
              </p:ext>
            </p:extLst>
          </p:nvPr>
        </p:nvGraphicFramePr>
        <p:xfrm>
          <a:off x="1744980" y="1070849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GDP2.3 - Percentual de servidores capacitados</a:t>
            </a:r>
          </a:p>
        </p:txBody>
      </p:sp>
      <p:graphicFrame>
        <p:nvGraphicFramePr>
          <p:cNvPr id="56964393" name="Tabela 569643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588819"/>
              </p:ext>
            </p:extLst>
          </p:nvPr>
        </p:nvGraphicFramePr>
        <p:xfrm>
          <a:off x="1813560" y="89154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79,00%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211,25%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GDP2.4 - Índice de titulação docente</a:t>
            </a:r>
          </a:p>
        </p:txBody>
      </p:sp>
      <p:graphicFrame>
        <p:nvGraphicFramePr>
          <p:cNvPr id="317269216" name="Tabela 3172692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653916"/>
              </p:ext>
            </p:extLst>
          </p:nvPr>
        </p:nvGraphicFramePr>
        <p:xfrm>
          <a:off x="1798320" y="87630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125,99%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4,09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4,54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1,61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GDP2.5 - Índice de titulação dos técnicos administrativos</a:t>
            </a:r>
          </a:p>
        </p:txBody>
      </p:sp>
      <p:graphicFrame>
        <p:nvGraphicFramePr>
          <p:cNvPr id="306687591" name="Tabela 3066875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89642"/>
              </p:ext>
            </p:extLst>
          </p:nvPr>
        </p:nvGraphicFramePr>
        <p:xfrm>
          <a:off x="1767840" y="89916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2,46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98,86%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2,48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91,00%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99,41%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159,37%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113,12%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876" y="418630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metas</a:t>
            </a:r>
            <a:r>
              <a:rPr dirty="0"/>
              <a:t>, </a:t>
            </a:r>
            <a:r>
              <a:rPr dirty="0" err="1"/>
              <a:t>iniciativas</a:t>
            </a:r>
            <a:r>
              <a:rPr dirty="0"/>
              <a:t> e </a:t>
            </a:r>
            <a:r>
              <a:rPr dirty="0" err="1"/>
              <a:t>riscos</a:t>
            </a:r>
            <a:r>
              <a:rPr dirty="0"/>
              <a:t> </a:t>
            </a:r>
            <a:r>
              <a:rPr dirty="0" err="1"/>
              <a:t>cadastrados</a:t>
            </a:r>
            <a:r>
              <a:rPr dirty="0"/>
              <a:t> </a:t>
            </a:r>
            <a:r>
              <a:rPr dirty="0" err="1"/>
              <a:t>nos</a:t>
            </a:r>
            <a:r>
              <a:rPr dirty="0"/>
              <a:t> PEA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do </a:t>
            </a:r>
            <a:r>
              <a:rPr dirty="0" err="1"/>
              <a:t>exercício</a:t>
            </a:r>
            <a:r>
              <a:rPr dirty="0"/>
              <a:t> 2024,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unidade</a:t>
            </a:r>
            <a:endParaRPr dirty="0"/>
          </a:p>
        </p:txBody>
      </p:sp>
      <p:graphicFrame>
        <p:nvGraphicFramePr>
          <p:cNvPr id="999447711" name="Tabela 9994477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830642"/>
              </p:ext>
            </p:extLst>
          </p:nvPr>
        </p:nvGraphicFramePr>
        <p:xfrm>
          <a:off x="2552700" y="1352550"/>
          <a:ext cx="4046400" cy="274320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Nº de Metas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Nº de Iniciativas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Nº de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DAE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/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2/202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GDP2.6 - Número de servidores afastados para qualificação</a:t>
            </a:r>
          </a:p>
        </p:txBody>
      </p:sp>
      <p:graphicFrame>
        <p:nvGraphicFramePr>
          <p:cNvPr id="73876085" name="Tabela 738760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523110"/>
              </p:ext>
            </p:extLst>
          </p:nvPr>
        </p:nvGraphicFramePr>
        <p:xfrm>
          <a:off x="1938375" y="91440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377,78%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76100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GDP2.7 -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servidores</a:t>
            </a:r>
            <a:r>
              <a:rPr dirty="0"/>
              <a:t> </a:t>
            </a:r>
            <a:r>
              <a:rPr dirty="0" err="1"/>
              <a:t>qualificados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por</a:t>
            </a:r>
            <a:r>
              <a:rPr dirty="0" smtClean="0"/>
              <a:t> </a:t>
            </a:r>
            <a:r>
              <a:rPr dirty="0" err="1"/>
              <a:t>iniciativa</a:t>
            </a:r>
            <a:r>
              <a:rPr dirty="0"/>
              <a:t> </a:t>
            </a:r>
            <a:r>
              <a:rPr dirty="0" err="1"/>
              <a:t>institucional</a:t>
            </a:r>
            <a:endParaRPr dirty="0"/>
          </a:p>
        </p:txBody>
      </p:sp>
      <p:graphicFrame>
        <p:nvGraphicFramePr>
          <p:cNvPr id="526083645" name="Tabela 5260836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153457"/>
              </p:ext>
            </p:extLst>
          </p:nvPr>
        </p:nvGraphicFramePr>
        <p:xfrm>
          <a:off x="1752600" y="200406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07464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GDO1 - </a:t>
            </a:r>
            <a:r>
              <a:rPr dirty="0" err="1">
                <a:solidFill>
                  <a:schemeClr val="bg1"/>
                </a:solidFill>
              </a:rPr>
              <a:t>Aprimorar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comunicação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institucional</a:t>
            </a:r>
            <a:r>
              <a:rPr dirty="0">
                <a:solidFill>
                  <a:schemeClr val="bg1"/>
                </a:solidFill>
              </a:rPr>
              <a:t> e a </a:t>
            </a:r>
            <a:r>
              <a:rPr dirty="0" err="1">
                <a:solidFill>
                  <a:schemeClr val="bg1"/>
                </a:solidFill>
              </a:rPr>
              <a:t>segurança</a:t>
            </a:r>
            <a:r>
              <a:rPr dirty="0">
                <a:solidFill>
                  <a:schemeClr val="bg1"/>
                </a:solidFill>
              </a:rPr>
              <a:t> da </a:t>
            </a:r>
            <a:r>
              <a:rPr dirty="0" err="1">
                <a:solidFill>
                  <a:schemeClr val="bg1"/>
                </a:solidFill>
              </a:rPr>
              <a:t>informação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553309"/>
            <a:ext cx="7744047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comunicação</a:t>
            </a:r>
            <a:r>
              <a:rPr dirty="0"/>
              <a:t> com </a:t>
            </a:r>
            <a:r>
              <a:rPr dirty="0" err="1"/>
              <a:t>foco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na</a:t>
            </a:r>
            <a:r>
              <a:rPr dirty="0" smtClean="0"/>
              <a:t> </a:t>
            </a:r>
            <a:r>
              <a:rPr dirty="0" err="1"/>
              <a:t>criação</a:t>
            </a:r>
            <a:r>
              <a:rPr dirty="0"/>
              <a:t> da </a:t>
            </a:r>
            <a:r>
              <a:rPr dirty="0" err="1"/>
              <a:t>política</a:t>
            </a:r>
            <a:r>
              <a:rPr dirty="0"/>
              <a:t> de </a:t>
            </a:r>
            <a:r>
              <a:rPr dirty="0" err="1"/>
              <a:t>comunicação</a:t>
            </a:r>
            <a:r>
              <a:rPr dirty="0"/>
              <a:t> e </a:t>
            </a:r>
            <a:r>
              <a:rPr dirty="0" err="1"/>
              <a:t>integração</a:t>
            </a:r>
            <a:r>
              <a:rPr dirty="0"/>
              <a:t> entre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setores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comunicação</a:t>
            </a:r>
            <a:r>
              <a:rPr dirty="0"/>
              <a:t> </a:t>
            </a:r>
            <a:r>
              <a:rPr dirty="0" err="1"/>
              <a:t>institucional</a:t>
            </a:r>
            <a:endParaRPr dirty="0"/>
          </a:p>
        </p:txBody>
      </p:sp>
      <p:graphicFrame>
        <p:nvGraphicFramePr>
          <p:cNvPr id="95138795" name="Tabela 951387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502545"/>
              </p:ext>
            </p:extLst>
          </p:nvPr>
        </p:nvGraphicFramePr>
        <p:xfrm>
          <a:off x="1938375" y="22783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GDO1.2 -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conteúdos</a:t>
            </a:r>
            <a:r>
              <a:rPr dirty="0"/>
              <a:t> de </a:t>
            </a:r>
            <a:r>
              <a:rPr dirty="0" err="1"/>
              <a:t>ensino</a:t>
            </a:r>
            <a:r>
              <a:rPr dirty="0"/>
              <a:t>, </a:t>
            </a:r>
            <a:r>
              <a:rPr dirty="0" err="1"/>
              <a:t>pesquisa</a:t>
            </a:r>
            <a:r>
              <a:rPr dirty="0"/>
              <a:t> e/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extensão</a:t>
            </a:r>
            <a:r>
              <a:rPr dirty="0"/>
              <a:t> </a:t>
            </a:r>
            <a:r>
              <a:rPr dirty="0" err="1"/>
              <a:t>divulgados</a:t>
            </a:r>
            <a:r>
              <a:rPr dirty="0"/>
              <a:t>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canais</a:t>
            </a:r>
            <a:r>
              <a:rPr dirty="0"/>
              <a:t> </a:t>
            </a:r>
            <a:r>
              <a:rPr dirty="0" err="1"/>
              <a:t>institucionais</a:t>
            </a:r>
            <a:endParaRPr dirty="0"/>
          </a:p>
        </p:txBody>
      </p:sp>
      <p:graphicFrame>
        <p:nvGraphicFramePr>
          <p:cNvPr id="506456332" name="Tabela 5064563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031214"/>
              </p:ext>
            </p:extLst>
          </p:nvPr>
        </p:nvGraphicFramePr>
        <p:xfrm>
          <a:off x="1733550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482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518,28%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177,78%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106,58%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475337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GDO1.3 -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conteúdos</a:t>
            </a:r>
            <a:r>
              <a:rPr dirty="0"/>
              <a:t> </a:t>
            </a:r>
            <a:r>
              <a:rPr dirty="0" err="1"/>
              <a:t>divulgados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para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públicos</a:t>
            </a:r>
            <a:r>
              <a:rPr dirty="0"/>
              <a:t> </a:t>
            </a:r>
            <a:r>
              <a:rPr dirty="0" err="1"/>
              <a:t>internos</a:t>
            </a:r>
            <a:endParaRPr dirty="0"/>
          </a:p>
        </p:txBody>
      </p:sp>
      <p:graphicFrame>
        <p:nvGraphicFramePr>
          <p:cNvPr id="180246646" name="Tabela 1802466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924416"/>
              </p:ext>
            </p:extLst>
          </p:nvPr>
        </p:nvGraphicFramePr>
        <p:xfrm>
          <a:off x="1847850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GDO1.4 -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conteúdos</a:t>
            </a:r>
            <a:r>
              <a:rPr dirty="0"/>
              <a:t> </a:t>
            </a:r>
            <a:r>
              <a:rPr dirty="0" err="1"/>
              <a:t>institucionais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reverberados</a:t>
            </a:r>
            <a:r>
              <a:rPr dirty="0" smtClean="0"/>
              <a:t> </a:t>
            </a:r>
            <a:r>
              <a:rPr dirty="0"/>
              <a:t>no campus</a:t>
            </a:r>
          </a:p>
        </p:txBody>
      </p:sp>
      <p:graphicFrame>
        <p:nvGraphicFramePr>
          <p:cNvPr id="676172104" name="Tabela 676172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012727"/>
              </p:ext>
            </p:extLst>
          </p:nvPr>
        </p:nvGraphicFramePr>
        <p:xfrm>
          <a:off x="176212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NaN%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Ananindeua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33570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GDO1.5 -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veiculação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IFPA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imprensa</a:t>
            </a:r>
            <a:endParaRPr dirty="0"/>
          </a:p>
        </p:txBody>
      </p:sp>
      <p:graphicFrame>
        <p:nvGraphicFramePr>
          <p:cNvPr id="934745633" name="Tabela 9347456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176074"/>
              </p:ext>
            </p:extLst>
          </p:nvPr>
        </p:nvGraphicFramePr>
        <p:xfrm>
          <a:off x="1752600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780" y="40445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GDO1.6 -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crescimento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mídias</a:t>
            </a:r>
            <a:r>
              <a:rPr dirty="0"/>
              <a:t> </a:t>
            </a:r>
            <a:r>
              <a:rPr dirty="0" err="1"/>
              <a:t>sociais</a:t>
            </a:r>
            <a:endParaRPr dirty="0"/>
          </a:p>
        </p:txBody>
      </p:sp>
      <p:graphicFrame>
        <p:nvGraphicFramePr>
          <p:cNvPr id="231456363" name="Tabela 2314563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924416"/>
              </p:ext>
            </p:extLst>
          </p:nvPr>
        </p:nvGraphicFramePr>
        <p:xfrm>
          <a:off x="1809750" y="212407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0,33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41154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GDO1.7 - </a:t>
            </a:r>
            <a:r>
              <a:rPr dirty="0" err="1"/>
              <a:t>Número</a:t>
            </a:r>
            <a:r>
              <a:rPr dirty="0"/>
              <a:t> de dados </a:t>
            </a:r>
            <a:r>
              <a:rPr dirty="0" err="1"/>
              <a:t>abertos</a:t>
            </a:r>
            <a:r>
              <a:rPr dirty="0"/>
              <a:t> </a:t>
            </a:r>
            <a:r>
              <a:rPr dirty="0" err="1"/>
              <a:t>publicados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no </a:t>
            </a:r>
            <a:r>
              <a:rPr dirty="0"/>
              <a:t>Portal </a:t>
            </a:r>
            <a:r>
              <a:rPr dirty="0" err="1"/>
              <a:t>Brasileiro</a:t>
            </a:r>
            <a:r>
              <a:rPr dirty="0"/>
              <a:t> de Dados </a:t>
            </a:r>
            <a:r>
              <a:rPr dirty="0" err="1"/>
              <a:t>Abertos</a:t>
            </a:r>
            <a:endParaRPr dirty="0"/>
          </a:p>
        </p:txBody>
      </p:sp>
      <p:graphicFrame>
        <p:nvGraphicFramePr>
          <p:cNvPr id="93087017" name="Tabela 930870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5554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41863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Percentual</a:t>
            </a:r>
            <a:r>
              <a:rPr dirty="0"/>
              <a:t> </a:t>
            </a:r>
            <a:r>
              <a:rPr dirty="0" err="1"/>
              <a:t>médio</a:t>
            </a:r>
            <a:r>
              <a:rPr dirty="0"/>
              <a:t> de </a:t>
            </a:r>
            <a:r>
              <a:rPr dirty="0" err="1"/>
              <a:t>alcance</a:t>
            </a:r>
            <a:r>
              <a:rPr dirty="0"/>
              <a:t> das </a:t>
            </a:r>
            <a:r>
              <a:rPr dirty="0" err="1"/>
              <a:t>metas</a:t>
            </a:r>
            <a:r>
              <a:rPr dirty="0"/>
              <a:t>,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iniciativas</a:t>
            </a:r>
            <a:r>
              <a:rPr dirty="0"/>
              <a:t> e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mitigação</a:t>
            </a:r>
            <a:r>
              <a:rPr dirty="0"/>
              <a:t> dos </a:t>
            </a:r>
            <a:r>
              <a:rPr dirty="0" err="1"/>
              <a:t>riscos</a:t>
            </a:r>
            <a:r>
              <a:rPr dirty="0"/>
              <a:t> do PDI 2024-2028,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ano</a:t>
            </a:r>
            <a:endParaRPr dirty="0"/>
          </a:p>
        </p:txBody>
      </p:sp>
      <p:pic>
        <p:nvPicPr>
          <p:cNvPr id="3" name="Picture 1" descr="apresentacao_rae_files/figure-pptx/graf-ano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" y="1399363"/>
            <a:ext cx="67818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41154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GDO1.8 -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Maturidade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Governança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em</a:t>
            </a:r>
            <a:r>
              <a:rPr dirty="0" smtClean="0"/>
              <a:t> </a:t>
            </a:r>
            <a:r>
              <a:rPr dirty="0" err="1"/>
              <a:t>Tecnologia</a:t>
            </a:r>
            <a:r>
              <a:rPr dirty="0"/>
              <a:t> da </a:t>
            </a:r>
            <a:r>
              <a:rPr dirty="0" err="1"/>
              <a:t>Informação</a:t>
            </a:r>
            <a:r>
              <a:rPr dirty="0"/>
              <a:t> (</a:t>
            </a:r>
            <a:r>
              <a:rPr dirty="0" err="1"/>
              <a:t>iGOVSISP</a:t>
            </a:r>
            <a:r>
              <a:rPr dirty="0"/>
              <a:t>)</a:t>
            </a:r>
          </a:p>
        </p:txBody>
      </p:sp>
      <p:graphicFrame>
        <p:nvGraphicFramePr>
          <p:cNvPr id="477498417" name="Tabela 4774984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14803"/>
              </p:ext>
            </p:extLst>
          </p:nvPr>
        </p:nvGraphicFramePr>
        <p:xfrm>
          <a:off x="1628775" y="23241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33569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GDO1.9 -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maturidade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privacidade</a:t>
            </a:r>
            <a:r>
              <a:rPr dirty="0"/>
              <a:t> (</a:t>
            </a:r>
            <a:r>
              <a:rPr dirty="0" err="1"/>
              <a:t>iPriv</a:t>
            </a:r>
            <a:r>
              <a:rPr dirty="0"/>
              <a:t>)</a:t>
            </a:r>
          </a:p>
        </p:txBody>
      </p:sp>
      <p:graphicFrame>
        <p:nvGraphicFramePr>
          <p:cNvPr id="995671508" name="Tabela 9956715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634622"/>
              </p:ext>
            </p:extLst>
          </p:nvPr>
        </p:nvGraphicFramePr>
        <p:xfrm>
          <a:off x="1790700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40658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GDO1.10 -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maturidade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segurança</a:t>
            </a:r>
            <a:r>
              <a:rPr dirty="0"/>
              <a:t> (</a:t>
            </a:r>
            <a:r>
              <a:rPr dirty="0" err="1"/>
              <a:t>iSeg</a:t>
            </a:r>
            <a:r>
              <a:rPr dirty="0"/>
              <a:t>)</a:t>
            </a:r>
          </a:p>
        </p:txBody>
      </p:sp>
      <p:graphicFrame>
        <p:nvGraphicFramePr>
          <p:cNvPr id="537073107" name="Tabela 537073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541752"/>
              </p:ext>
            </p:extLst>
          </p:nvPr>
        </p:nvGraphicFramePr>
        <p:xfrm>
          <a:off x="1819275" y="210502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340658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GDO1.11 - </a:t>
            </a:r>
            <a:r>
              <a:rPr dirty="0" err="1"/>
              <a:t>Prazo</a:t>
            </a:r>
            <a:r>
              <a:rPr dirty="0"/>
              <a:t> </a:t>
            </a:r>
            <a:r>
              <a:rPr dirty="0" err="1"/>
              <a:t>médio</a:t>
            </a:r>
            <a:r>
              <a:rPr dirty="0"/>
              <a:t> de </a:t>
            </a:r>
            <a:r>
              <a:rPr dirty="0" err="1"/>
              <a:t>respostas</a:t>
            </a:r>
            <a:r>
              <a:rPr dirty="0"/>
              <a:t> das </a:t>
            </a:r>
            <a:r>
              <a:rPr dirty="0" err="1"/>
              <a:t>demandas</a:t>
            </a:r>
            <a:endParaRPr dirty="0"/>
          </a:p>
        </p:txBody>
      </p:sp>
      <p:graphicFrame>
        <p:nvGraphicFramePr>
          <p:cNvPr id="559190604" name="Tabela 5591906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013203"/>
              </p:ext>
            </p:extLst>
          </p:nvPr>
        </p:nvGraphicFramePr>
        <p:xfrm>
          <a:off x="1938375" y="19431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418630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GDO1.12 -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adequação</a:t>
            </a:r>
            <a:r>
              <a:rPr dirty="0"/>
              <a:t> à LGPD</a:t>
            </a:r>
          </a:p>
        </p:txBody>
      </p:sp>
      <p:graphicFrame>
        <p:nvGraphicFramePr>
          <p:cNvPr id="982569303" name="Tabela 9825693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7736"/>
              </p:ext>
            </p:extLst>
          </p:nvPr>
        </p:nvGraphicFramePr>
        <p:xfrm>
          <a:off x="1838325" y="2224086"/>
          <a:ext cx="5752800" cy="790575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3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387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12305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GDO1.13 -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atendimento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dirty="0" err="1"/>
              <a:t>prazos</a:t>
            </a:r>
            <a:r>
              <a:rPr dirty="0"/>
              <a:t> de </a:t>
            </a:r>
            <a:r>
              <a:rPr dirty="0" err="1"/>
              <a:t>resposta</a:t>
            </a:r>
            <a:endParaRPr dirty="0"/>
          </a:p>
        </p:txBody>
      </p:sp>
      <p:graphicFrame>
        <p:nvGraphicFramePr>
          <p:cNvPr id="348722803" name="Tabela 3487228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340316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19393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GDO1.14 -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resolubilidade</a:t>
            </a:r>
            <a:endParaRPr dirty="0"/>
          </a:p>
        </p:txBody>
      </p:sp>
      <p:graphicFrame>
        <p:nvGraphicFramePr>
          <p:cNvPr id="389330800" name="Tabela 3893307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799161"/>
              </p:ext>
            </p:extLst>
          </p:nvPr>
        </p:nvGraphicFramePr>
        <p:xfrm>
          <a:off x="1809750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63" y="2952752"/>
            <a:ext cx="8109799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GDO2 - </a:t>
            </a:r>
            <a:r>
              <a:rPr dirty="0" err="1">
                <a:solidFill>
                  <a:schemeClr val="bg1"/>
                </a:solidFill>
              </a:rPr>
              <a:t>Consolidar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Governança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Institucional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35483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GDO2.1 - </a:t>
            </a:r>
            <a:r>
              <a:rPr dirty="0" err="1"/>
              <a:t>Média</a:t>
            </a:r>
            <a:r>
              <a:rPr dirty="0"/>
              <a:t> do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execução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dos </a:t>
            </a:r>
            <a:r>
              <a:rPr dirty="0" err="1"/>
              <a:t>projetos</a:t>
            </a:r>
            <a:r>
              <a:rPr dirty="0"/>
              <a:t> </a:t>
            </a:r>
            <a:r>
              <a:rPr dirty="0" err="1"/>
              <a:t>estratégicos</a:t>
            </a:r>
            <a:endParaRPr dirty="0"/>
          </a:p>
        </p:txBody>
      </p:sp>
      <p:graphicFrame>
        <p:nvGraphicFramePr>
          <p:cNvPr id="11969785" name="Tabela 119697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43359"/>
              </p:ext>
            </p:extLst>
          </p:nvPr>
        </p:nvGraphicFramePr>
        <p:xfrm>
          <a:off x="1938375" y="21336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32648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GDO2.2 -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processos</a:t>
            </a:r>
            <a:r>
              <a:rPr dirty="0"/>
              <a:t> </a:t>
            </a:r>
            <a:r>
              <a:rPr dirty="0" err="1"/>
              <a:t>modelados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a </a:t>
            </a:r>
            <a:r>
              <a:rPr dirty="0" err="1"/>
              <a:t>partir</a:t>
            </a:r>
            <a:r>
              <a:rPr dirty="0"/>
              <a:t> da </a:t>
            </a:r>
            <a:r>
              <a:rPr dirty="0" err="1"/>
              <a:t>Cadeia</a:t>
            </a:r>
            <a:r>
              <a:rPr dirty="0"/>
              <a:t> de Valor</a:t>
            </a:r>
          </a:p>
        </p:txBody>
      </p:sp>
      <p:graphicFrame>
        <p:nvGraphicFramePr>
          <p:cNvPr id="233431488" name="Tabela 2334314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397633"/>
              </p:ext>
            </p:extLst>
          </p:nvPr>
        </p:nvGraphicFramePr>
        <p:xfrm>
          <a:off x="1938375" y="233362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560398"/>
            <a:ext cx="7744047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Percentual</a:t>
            </a:r>
            <a:r>
              <a:rPr dirty="0"/>
              <a:t> </a:t>
            </a:r>
            <a:r>
              <a:rPr dirty="0" err="1"/>
              <a:t>médio</a:t>
            </a:r>
            <a:r>
              <a:rPr dirty="0"/>
              <a:t> de </a:t>
            </a:r>
            <a:r>
              <a:rPr dirty="0" err="1"/>
              <a:t>alcance</a:t>
            </a:r>
            <a:r>
              <a:rPr dirty="0"/>
              <a:t> das </a:t>
            </a:r>
            <a:r>
              <a:rPr dirty="0" err="1"/>
              <a:t>metas</a:t>
            </a:r>
            <a:r>
              <a:rPr dirty="0"/>
              <a:t>,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iniciativas</a:t>
            </a:r>
            <a:r>
              <a:rPr dirty="0"/>
              <a:t> e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mitigação</a:t>
            </a:r>
            <a:r>
              <a:rPr dirty="0"/>
              <a:t> dos </a:t>
            </a:r>
            <a:r>
              <a:rPr dirty="0" err="1"/>
              <a:t>riscos</a:t>
            </a:r>
            <a:r>
              <a:rPr dirty="0"/>
              <a:t> do PDI 2024-2028, no </a:t>
            </a:r>
            <a:r>
              <a:rPr dirty="0" err="1"/>
              <a:t>ano</a:t>
            </a:r>
            <a:r>
              <a:rPr dirty="0"/>
              <a:t> de 2024,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perspectiva</a:t>
            </a:r>
            <a:r>
              <a:rPr dirty="0"/>
              <a:t> </a:t>
            </a:r>
            <a:r>
              <a:rPr dirty="0" err="1"/>
              <a:t>estratégica</a:t>
            </a:r>
            <a:endParaRPr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438" y="1804320"/>
            <a:ext cx="5184673" cy="2932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GDO2.3 -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riscos</a:t>
            </a:r>
            <a:r>
              <a:rPr dirty="0"/>
              <a:t> com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err="1" smtClean="0"/>
              <a:t>ações</a:t>
            </a:r>
            <a:r>
              <a:rPr dirty="0" smtClean="0"/>
              <a:t> </a:t>
            </a:r>
            <a:r>
              <a:rPr dirty="0"/>
              <a:t>de </a:t>
            </a:r>
            <a:r>
              <a:rPr dirty="0" err="1"/>
              <a:t>mitigação</a:t>
            </a:r>
            <a:r>
              <a:rPr dirty="0"/>
              <a:t> </a:t>
            </a:r>
            <a:r>
              <a:rPr dirty="0" err="1"/>
              <a:t>implementadas</a:t>
            </a:r>
            <a:endParaRPr dirty="0"/>
          </a:p>
        </p:txBody>
      </p:sp>
      <p:graphicFrame>
        <p:nvGraphicFramePr>
          <p:cNvPr id="195879373" name="Tabela 1958793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40634"/>
              </p:ext>
            </p:extLst>
          </p:nvPr>
        </p:nvGraphicFramePr>
        <p:xfrm>
          <a:off x="1938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134,25%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80,68%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129,77%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114,50%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1" y="311175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GDO2.4 -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governança</a:t>
            </a:r>
            <a:r>
              <a:rPr dirty="0"/>
              <a:t> (</a:t>
            </a:r>
            <a:r>
              <a:rPr dirty="0" err="1"/>
              <a:t>iESGo</a:t>
            </a:r>
            <a:r>
              <a:rPr dirty="0"/>
              <a:t>)</a:t>
            </a:r>
          </a:p>
        </p:txBody>
      </p:sp>
      <p:graphicFrame>
        <p:nvGraphicFramePr>
          <p:cNvPr id="427446726" name="Tabela 4274467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319787"/>
              </p:ext>
            </p:extLst>
          </p:nvPr>
        </p:nvGraphicFramePr>
        <p:xfrm>
          <a:off x="1938375" y="230505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62623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GDO2.5 -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documentos</a:t>
            </a:r>
            <a:r>
              <a:rPr dirty="0"/>
              <a:t> </a:t>
            </a:r>
            <a:r>
              <a:rPr dirty="0" err="1"/>
              <a:t>classificados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acordo</a:t>
            </a:r>
            <a:r>
              <a:rPr dirty="0"/>
              <a:t> com o CONARQ</a:t>
            </a:r>
          </a:p>
        </p:txBody>
      </p:sp>
      <p:graphicFrame>
        <p:nvGraphicFramePr>
          <p:cNvPr id="832801112" name="Tabela 832801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794289"/>
              </p:ext>
            </p:extLst>
          </p:nvPr>
        </p:nvGraphicFramePr>
        <p:xfrm>
          <a:off x="1847850" y="1210414"/>
          <a:ext cx="5752800" cy="34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35798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8256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144,43%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3865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702,73%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4941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94991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GDO2.6 -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implementação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da </a:t>
            </a:r>
            <a:r>
              <a:rPr dirty="0" err="1"/>
              <a:t>Política</a:t>
            </a:r>
            <a:r>
              <a:rPr dirty="0"/>
              <a:t> de </a:t>
            </a:r>
            <a:r>
              <a:rPr dirty="0" err="1"/>
              <a:t>Arquivo</a:t>
            </a:r>
            <a:r>
              <a:rPr dirty="0"/>
              <a:t> </a:t>
            </a:r>
            <a:r>
              <a:rPr dirty="0" err="1"/>
              <a:t>Institucional</a:t>
            </a:r>
            <a:endParaRPr dirty="0"/>
          </a:p>
        </p:txBody>
      </p:sp>
      <p:graphicFrame>
        <p:nvGraphicFramePr>
          <p:cNvPr id="305861994" name="Tabela 3058619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188031"/>
              </p:ext>
            </p:extLst>
          </p:nvPr>
        </p:nvGraphicFramePr>
        <p:xfrm>
          <a:off x="1938375" y="233362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447483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IT1 - </a:t>
            </a:r>
            <a:r>
              <a:rPr dirty="0" err="1">
                <a:solidFill>
                  <a:schemeClr val="bg1"/>
                </a:solidFill>
              </a:rPr>
              <a:t>Expandir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disponibilidade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qualidade</a:t>
            </a:r>
            <a:r>
              <a:rPr dirty="0">
                <a:solidFill>
                  <a:schemeClr val="bg1"/>
                </a:solidFill>
              </a:rPr>
              <a:t> dos </a:t>
            </a:r>
            <a:r>
              <a:rPr dirty="0" err="1">
                <a:solidFill>
                  <a:schemeClr val="bg1"/>
                </a:solidFill>
              </a:rPr>
              <a:t>serviços</a:t>
            </a:r>
            <a:r>
              <a:rPr dirty="0">
                <a:solidFill>
                  <a:schemeClr val="bg1"/>
                </a:solidFill>
              </a:rPr>
              <a:t> de </a:t>
            </a:r>
            <a:r>
              <a:rPr dirty="0" err="1">
                <a:solidFill>
                  <a:schemeClr val="bg1"/>
                </a:solidFill>
              </a:rPr>
              <a:t>tecnologia</a:t>
            </a:r>
            <a:r>
              <a:rPr dirty="0">
                <a:solidFill>
                  <a:schemeClr val="bg1"/>
                </a:solidFill>
              </a:rPr>
              <a:t> da</a:t>
            </a:r>
            <a:r>
              <a:rPr dirty="0"/>
              <a:t> </a:t>
            </a:r>
            <a:r>
              <a:rPr dirty="0" err="1">
                <a:solidFill>
                  <a:schemeClr val="bg1"/>
                </a:solidFill>
              </a:rPr>
              <a:t>informação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comunicação</a:t>
            </a:r>
            <a:r>
              <a:rPr dirty="0">
                <a:solidFill>
                  <a:schemeClr val="bg1"/>
                </a:solidFill>
              </a:rPr>
              <a:t> de dados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IT1.1 - Número de ações de segurança da informação e privacidade de dados implementadas</a:t>
            </a:r>
          </a:p>
        </p:txBody>
      </p:sp>
      <p:graphicFrame>
        <p:nvGraphicFramePr>
          <p:cNvPr id="91830083" name="Tabela 918300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954580"/>
              </p:ext>
            </p:extLst>
          </p:nvPr>
        </p:nvGraphicFramePr>
        <p:xfrm>
          <a:off x="1847850" y="19812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IT1.2 - Número de projetos de solução de software executados</a:t>
            </a:r>
          </a:p>
        </p:txBody>
      </p:sp>
      <p:graphicFrame>
        <p:nvGraphicFramePr>
          <p:cNvPr id="638910793" name="Tabela 6389107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387062"/>
              </p:ext>
            </p:extLst>
          </p:nvPr>
        </p:nvGraphicFramePr>
        <p:xfrm>
          <a:off x="17811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24692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IT2 - Prover </a:t>
            </a:r>
            <a:r>
              <a:rPr dirty="0" err="1">
                <a:solidFill>
                  <a:schemeClr val="bg1"/>
                </a:solidFill>
              </a:rPr>
              <a:t>infraestrutura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recursos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tecnológicos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adequados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às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necessidades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acadêmicas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administrativas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IT2.1 - Número de projetos de tecnologia da informação e comunicação de dados executados</a:t>
            </a:r>
          </a:p>
        </p:txBody>
      </p:sp>
      <p:graphicFrame>
        <p:nvGraphicFramePr>
          <p:cNvPr id="358079807" name="Tabela 3580798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726011"/>
              </p:ext>
            </p:extLst>
          </p:nvPr>
        </p:nvGraphicFramePr>
        <p:xfrm>
          <a:off x="1938375" y="235267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IT2.2 - Número de projetos envolvendo tecnologias inovadoras executados</a:t>
            </a:r>
          </a:p>
        </p:txBody>
      </p:sp>
      <p:graphicFrame>
        <p:nvGraphicFramePr>
          <p:cNvPr id="687380876" name="Tabela 6873808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856048"/>
              </p:ext>
            </p:extLst>
          </p:nvPr>
        </p:nvGraphicFramePr>
        <p:xfrm>
          <a:off x="1938375" y="221598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97365"/>
            <a:ext cx="7744047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Percentual</a:t>
            </a:r>
            <a:r>
              <a:rPr dirty="0"/>
              <a:t> </a:t>
            </a:r>
            <a:r>
              <a:rPr dirty="0" err="1"/>
              <a:t>médio</a:t>
            </a:r>
            <a:r>
              <a:rPr dirty="0"/>
              <a:t> de </a:t>
            </a:r>
            <a:r>
              <a:rPr dirty="0" err="1"/>
              <a:t>alcance</a:t>
            </a:r>
            <a:r>
              <a:rPr dirty="0"/>
              <a:t> das </a:t>
            </a:r>
            <a:r>
              <a:rPr dirty="0" err="1"/>
              <a:t>metas</a:t>
            </a:r>
            <a:r>
              <a:rPr dirty="0"/>
              <a:t>,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iniciativas</a:t>
            </a:r>
            <a:r>
              <a:rPr dirty="0"/>
              <a:t> e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mitigação</a:t>
            </a:r>
            <a:r>
              <a:rPr dirty="0"/>
              <a:t> dos </a:t>
            </a:r>
            <a:r>
              <a:rPr dirty="0" err="1"/>
              <a:t>riscos</a:t>
            </a:r>
            <a:r>
              <a:rPr dirty="0"/>
              <a:t> do PDI 2024-2028, no </a:t>
            </a:r>
            <a:r>
              <a:rPr dirty="0" err="1"/>
              <a:t>ano</a:t>
            </a:r>
            <a:r>
              <a:rPr dirty="0"/>
              <a:t> de 2024,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objetivo</a:t>
            </a:r>
            <a:r>
              <a:rPr dirty="0"/>
              <a:t> </a:t>
            </a:r>
            <a:r>
              <a:rPr dirty="0" err="1"/>
              <a:t>estratégico</a:t>
            </a:r>
            <a:endParaRPr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t="644"/>
          <a:stretch/>
        </p:blipFill>
        <p:spPr>
          <a:xfrm>
            <a:off x="2011721" y="1417230"/>
            <a:ext cx="4925252" cy="3488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IT2.3 - Número de campi com ginásio ou quadra poliesportiva</a:t>
            </a:r>
          </a:p>
        </p:txBody>
      </p:sp>
      <p:graphicFrame>
        <p:nvGraphicFramePr>
          <p:cNvPr id="532445058" name="Tabela 5324450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062367"/>
              </p:ext>
            </p:extLst>
          </p:nvPr>
        </p:nvGraphicFramePr>
        <p:xfrm>
          <a:off x="1938375" y="230505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IT2.4 - Número de campi com refeitório ou restaurante estudantil construído</a:t>
            </a:r>
          </a:p>
        </p:txBody>
      </p:sp>
      <p:graphicFrame>
        <p:nvGraphicFramePr>
          <p:cNvPr id="681565613" name="Tabela 6815656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132241"/>
              </p:ext>
            </p:extLst>
          </p:nvPr>
        </p:nvGraphicFramePr>
        <p:xfrm>
          <a:off x="1938375" y="233362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IT2.5 - Número de Campi com espaços físicos do NAPNE estruturados</a:t>
            </a:r>
          </a:p>
        </p:txBody>
      </p:sp>
      <p:graphicFrame>
        <p:nvGraphicFramePr>
          <p:cNvPr id="496394568" name="Tabela 4963945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704587"/>
              </p:ext>
            </p:extLst>
          </p:nvPr>
        </p:nvGraphicFramePr>
        <p:xfrm>
          <a:off x="1938375" y="1409700"/>
          <a:ext cx="5752800" cy="29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108,33%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IT2.6 - Número de cursos com laboratórios adequados às atividades acadêmicas, conforme legislação</a:t>
            </a:r>
          </a:p>
        </p:txBody>
      </p:sp>
      <p:graphicFrame>
        <p:nvGraphicFramePr>
          <p:cNvPr id="675494694" name="Tabela 6754946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451913"/>
              </p:ext>
            </p:extLst>
          </p:nvPr>
        </p:nvGraphicFramePr>
        <p:xfrm>
          <a:off x="18192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86199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PI1 - </a:t>
            </a:r>
            <a:r>
              <a:rPr dirty="0" err="1">
                <a:solidFill>
                  <a:schemeClr val="bg1"/>
                </a:solidFill>
              </a:rPr>
              <a:t>Ampliar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fortalecer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dirty="0" smtClean="0">
                <a:solidFill>
                  <a:schemeClr val="bg1"/>
                </a:solidFill>
              </a:rPr>
              <a:t>as </a:t>
            </a:r>
            <a:r>
              <a:rPr dirty="0" err="1">
                <a:solidFill>
                  <a:schemeClr val="bg1"/>
                </a:solidFill>
              </a:rPr>
              <a:t>relações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interinstitucionais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PI1.1 - Número de parcerias firmadas, visando ao fomento de vagas de estágio, cooperação técnica, programas, intercâmbio de servidores, discentes e egressos</a:t>
            </a:r>
          </a:p>
        </p:txBody>
      </p:sp>
      <p:graphicFrame>
        <p:nvGraphicFramePr>
          <p:cNvPr id="431760116" name="Tabela 431760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148225"/>
              </p:ext>
            </p:extLst>
          </p:nvPr>
        </p:nvGraphicFramePr>
        <p:xfrm>
          <a:off x="1938375" y="112914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PI1.2 - Percentual de ações de extensão com parcerias institucionais vigentes</a:t>
            </a:r>
          </a:p>
        </p:txBody>
      </p:sp>
      <p:graphicFrame>
        <p:nvGraphicFramePr>
          <p:cNvPr id="996595570" name="Tabela 9965955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553673"/>
              </p:ext>
            </p:extLst>
          </p:nvPr>
        </p:nvGraphicFramePr>
        <p:xfrm>
          <a:off x="1762125" y="1063229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142,80%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167,91%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67986"/>
            <a:ext cx="7772400" cy="102155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>
                <a:solidFill>
                  <a:schemeClr val="bg1"/>
                </a:solidFill>
              </a:rPr>
              <a:t>Objetivo</a:t>
            </a:r>
            <a:r>
              <a:rPr dirty="0">
                <a:solidFill>
                  <a:schemeClr val="bg1"/>
                </a:solidFill>
              </a:rPr>
              <a:t>: PI2 - </a:t>
            </a:r>
            <a:r>
              <a:rPr dirty="0" err="1">
                <a:solidFill>
                  <a:schemeClr val="bg1"/>
                </a:solidFill>
              </a:rPr>
              <a:t>Aprimorar</a:t>
            </a:r>
            <a:r>
              <a:rPr dirty="0">
                <a:solidFill>
                  <a:schemeClr val="bg1"/>
                </a:solidFill>
              </a:rPr>
              <a:t> o </a:t>
            </a:r>
            <a:r>
              <a:rPr dirty="0" err="1">
                <a:solidFill>
                  <a:schemeClr val="bg1"/>
                </a:solidFill>
              </a:rPr>
              <a:t>processo</a:t>
            </a:r>
            <a:r>
              <a:rPr dirty="0">
                <a:solidFill>
                  <a:schemeClr val="bg1"/>
                </a:solidFill>
              </a:rPr>
              <a:t> de </a:t>
            </a:r>
            <a:r>
              <a:rPr dirty="0" err="1">
                <a:solidFill>
                  <a:schemeClr val="bg1"/>
                </a:solidFill>
              </a:rPr>
              <a:t>ensino</a:t>
            </a:r>
            <a:r>
              <a:rPr dirty="0">
                <a:solidFill>
                  <a:schemeClr val="bg1"/>
                </a:solidFill>
              </a:rPr>
              <a:t> e </a:t>
            </a:r>
            <a:r>
              <a:rPr dirty="0" err="1">
                <a:solidFill>
                  <a:schemeClr val="bg1"/>
                </a:solidFill>
              </a:rPr>
              <a:t>aprendizagem</a:t>
            </a:r>
            <a:r>
              <a:rPr dirty="0">
                <a:solidFill>
                  <a:schemeClr val="bg1"/>
                </a:solidFill>
              </a:rPr>
              <a:t> para a </a:t>
            </a:r>
            <a:r>
              <a:rPr dirty="0" err="1">
                <a:solidFill>
                  <a:schemeClr val="bg1"/>
                </a:solidFill>
              </a:rPr>
              <a:t>melhoria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contínua</a:t>
            </a:r>
            <a:r>
              <a:rPr dirty="0">
                <a:solidFill>
                  <a:schemeClr val="bg1"/>
                </a:solidFill>
              </a:rPr>
              <a:t> da </a:t>
            </a:r>
            <a:r>
              <a:rPr dirty="0" err="1">
                <a:solidFill>
                  <a:schemeClr val="bg1"/>
                </a:solidFill>
              </a:rPr>
              <a:t>formação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acadêmica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PI2.1 - </a:t>
            </a:r>
            <a:r>
              <a:rPr dirty="0" err="1"/>
              <a:t>Média</a:t>
            </a:r>
            <a:r>
              <a:rPr dirty="0"/>
              <a:t> do </a:t>
            </a:r>
            <a:r>
              <a:rPr dirty="0" err="1"/>
              <a:t>Conceito</a:t>
            </a:r>
            <a:r>
              <a:rPr dirty="0"/>
              <a:t> </a:t>
            </a:r>
            <a:r>
              <a:rPr dirty="0" err="1"/>
              <a:t>Preliminar</a:t>
            </a:r>
            <a:r>
              <a:rPr dirty="0"/>
              <a:t> de </a:t>
            </a:r>
            <a:r>
              <a:rPr dirty="0" err="1"/>
              <a:t>Curso</a:t>
            </a:r>
            <a:r>
              <a:rPr dirty="0"/>
              <a:t> (CPC) dos </a:t>
            </a:r>
            <a:r>
              <a:rPr dirty="0" err="1"/>
              <a:t>cursos</a:t>
            </a:r>
            <a:r>
              <a:rPr dirty="0"/>
              <a:t> de </a:t>
            </a:r>
            <a:r>
              <a:rPr dirty="0" err="1"/>
              <a:t>graduação</a:t>
            </a:r>
            <a:endParaRPr dirty="0"/>
          </a:p>
        </p:txBody>
      </p:sp>
      <p:graphicFrame>
        <p:nvGraphicFramePr>
          <p:cNvPr id="398468568" name="Tabela 3984685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488399"/>
              </p:ext>
            </p:extLst>
          </p:nvPr>
        </p:nvGraphicFramePr>
        <p:xfrm>
          <a:off x="1857375" y="1209675"/>
          <a:ext cx="5752800" cy="29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3,09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3,77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PI2.2 - </a:t>
            </a:r>
            <a:r>
              <a:rPr dirty="0" err="1"/>
              <a:t>Média</a:t>
            </a:r>
            <a:r>
              <a:rPr dirty="0"/>
              <a:t> dos </a:t>
            </a:r>
            <a:r>
              <a:rPr dirty="0" err="1"/>
              <a:t>Conceitos</a:t>
            </a:r>
            <a:r>
              <a:rPr dirty="0"/>
              <a:t> de </a:t>
            </a:r>
            <a:r>
              <a:rPr dirty="0" err="1"/>
              <a:t>Curso</a:t>
            </a:r>
            <a:r>
              <a:rPr dirty="0"/>
              <a:t> (CC)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processos</a:t>
            </a:r>
            <a:r>
              <a:rPr dirty="0"/>
              <a:t> de </a:t>
            </a:r>
            <a:r>
              <a:rPr dirty="0" err="1"/>
              <a:t>Reconhecimento</a:t>
            </a:r>
            <a:r>
              <a:rPr dirty="0"/>
              <a:t> e </a:t>
            </a:r>
            <a:r>
              <a:rPr dirty="0" err="1"/>
              <a:t>Renovação</a:t>
            </a:r>
            <a:r>
              <a:rPr dirty="0"/>
              <a:t> de </a:t>
            </a:r>
            <a:r>
              <a:rPr dirty="0" err="1"/>
              <a:t>Reconhecimento</a:t>
            </a:r>
            <a:r>
              <a:rPr dirty="0"/>
              <a:t> dos </a:t>
            </a:r>
            <a:r>
              <a:rPr dirty="0" err="1"/>
              <a:t>cursos</a:t>
            </a:r>
            <a:r>
              <a:rPr dirty="0"/>
              <a:t> de </a:t>
            </a:r>
            <a:r>
              <a:rPr dirty="0" err="1"/>
              <a:t>graduação</a:t>
            </a:r>
            <a:endParaRPr dirty="0"/>
          </a:p>
        </p:txBody>
      </p:sp>
      <p:graphicFrame>
        <p:nvGraphicFramePr>
          <p:cNvPr id="937563912" name="Tabela 9375639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570330"/>
              </p:ext>
            </p:extLst>
          </p:nvPr>
        </p:nvGraphicFramePr>
        <p:xfrm>
          <a:off x="1819275" y="1228725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3,61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109,66%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3,33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3,79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90276"/>
            <a:ext cx="7744047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 err="1"/>
              <a:t>Percentual</a:t>
            </a:r>
            <a:r>
              <a:rPr dirty="0"/>
              <a:t> </a:t>
            </a:r>
            <a:r>
              <a:rPr dirty="0" err="1"/>
              <a:t>médio</a:t>
            </a:r>
            <a:r>
              <a:rPr dirty="0"/>
              <a:t> de </a:t>
            </a:r>
            <a:r>
              <a:rPr dirty="0" err="1"/>
              <a:t>alcance</a:t>
            </a:r>
            <a:r>
              <a:rPr dirty="0"/>
              <a:t> das </a:t>
            </a:r>
            <a:r>
              <a:rPr dirty="0" err="1"/>
              <a:t>metas</a:t>
            </a:r>
            <a:r>
              <a:rPr dirty="0"/>
              <a:t>,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iniciativas</a:t>
            </a:r>
            <a:r>
              <a:rPr dirty="0"/>
              <a:t> e de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ações</a:t>
            </a:r>
            <a:r>
              <a:rPr dirty="0"/>
              <a:t> de </a:t>
            </a:r>
            <a:r>
              <a:rPr dirty="0" err="1"/>
              <a:t>mitigação</a:t>
            </a:r>
            <a:r>
              <a:rPr dirty="0"/>
              <a:t> dos </a:t>
            </a:r>
            <a:r>
              <a:rPr dirty="0" err="1"/>
              <a:t>riscos</a:t>
            </a:r>
            <a:r>
              <a:rPr dirty="0"/>
              <a:t> do PDI 2024-2028, no </a:t>
            </a:r>
            <a:r>
              <a:rPr dirty="0" err="1"/>
              <a:t>ano</a:t>
            </a:r>
            <a:r>
              <a:rPr dirty="0"/>
              <a:t> de 2024,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unidade</a:t>
            </a:r>
            <a:endParaRPr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43200" y="1425179"/>
            <a:ext cx="3333750" cy="3718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PI2.3 -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</a:t>
            </a:r>
            <a:r>
              <a:rPr dirty="0" err="1"/>
              <a:t>EaD</a:t>
            </a:r>
            <a:r>
              <a:rPr dirty="0"/>
              <a:t> </a:t>
            </a:r>
            <a:r>
              <a:rPr dirty="0" err="1"/>
              <a:t>voltados</a:t>
            </a:r>
            <a:r>
              <a:rPr dirty="0"/>
              <a:t> à </a:t>
            </a:r>
            <a:r>
              <a:rPr dirty="0" err="1"/>
              <a:t>comunidade</a:t>
            </a:r>
            <a:r>
              <a:rPr dirty="0"/>
              <a:t> </a:t>
            </a:r>
            <a:r>
              <a:rPr dirty="0" err="1"/>
              <a:t>acadêmica</a:t>
            </a:r>
            <a:endParaRPr dirty="0"/>
          </a:p>
        </p:txBody>
      </p:sp>
      <p:graphicFrame>
        <p:nvGraphicFramePr>
          <p:cNvPr id="719853682" name="Tabela 7198536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775190"/>
              </p:ext>
            </p:extLst>
          </p:nvPr>
        </p:nvGraphicFramePr>
        <p:xfrm>
          <a:off x="1938375" y="199072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PI2.4 -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da </a:t>
            </a:r>
            <a:r>
              <a:rPr dirty="0" err="1"/>
              <a:t>educação</a:t>
            </a:r>
            <a:r>
              <a:rPr dirty="0"/>
              <a:t> </a:t>
            </a:r>
            <a:r>
              <a:rPr dirty="0" err="1"/>
              <a:t>básica</a:t>
            </a:r>
            <a:r>
              <a:rPr dirty="0"/>
              <a:t> e </a:t>
            </a:r>
            <a:r>
              <a:rPr dirty="0" err="1"/>
              <a:t>profissional</a:t>
            </a:r>
            <a:r>
              <a:rPr dirty="0"/>
              <a:t> com </a:t>
            </a:r>
            <a:r>
              <a:rPr dirty="0" err="1"/>
              <a:t>disciplinas</a:t>
            </a:r>
            <a:r>
              <a:rPr dirty="0"/>
              <a:t> </a:t>
            </a:r>
            <a:r>
              <a:rPr dirty="0" err="1"/>
              <a:t>EaD</a:t>
            </a:r>
            <a:r>
              <a:rPr dirty="0"/>
              <a:t> </a:t>
            </a:r>
            <a:r>
              <a:rPr dirty="0" err="1"/>
              <a:t>previstas</a:t>
            </a:r>
            <a:r>
              <a:rPr dirty="0"/>
              <a:t> no PPC</a:t>
            </a:r>
          </a:p>
        </p:txBody>
      </p:sp>
      <p:graphicFrame>
        <p:nvGraphicFramePr>
          <p:cNvPr id="450152402" name="Tabela 4501524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130966"/>
              </p:ext>
            </p:extLst>
          </p:nvPr>
        </p:nvGraphicFramePr>
        <p:xfrm>
          <a:off x="1938375" y="1815285"/>
          <a:ext cx="5752800" cy="20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108,41%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PI2.5 - Percentual de cursos de educação básica e profissional e de ensino de graduação com projetos de ensino desenvolvidos</a:t>
            </a:r>
          </a:p>
        </p:txBody>
      </p:sp>
      <p:graphicFrame>
        <p:nvGraphicFramePr>
          <p:cNvPr id="929479298" name="Tabela 9294792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375026"/>
              </p:ext>
            </p:extLst>
          </p:nvPr>
        </p:nvGraphicFramePr>
        <p:xfrm>
          <a:off x="1828800" y="1086614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98,21%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206,52%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PI2.6 - Percentual de cursos de educação básica e profissional e de ensino de graduação com projetos ou ações de nivelamento implementada</a:t>
            </a:r>
          </a:p>
        </p:txBody>
      </p:sp>
      <p:graphicFrame>
        <p:nvGraphicFramePr>
          <p:cNvPr id="27928044" name="Tabela 279280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071325"/>
              </p:ext>
            </p:extLst>
          </p:nvPr>
        </p:nvGraphicFramePr>
        <p:xfrm>
          <a:off x="1938375" y="1495425"/>
          <a:ext cx="5752800" cy="29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307577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PI2.7 -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de </a:t>
            </a:r>
            <a:r>
              <a:rPr dirty="0" err="1"/>
              <a:t>graduação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com </a:t>
            </a:r>
            <a:r>
              <a:rPr dirty="0" err="1"/>
              <a:t>disciplina</a:t>
            </a:r>
            <a:r>
              <a:rPr dirty="0"/>
              <a:t> </a:t>
            </a:r>
            <a:r>
              <a:rPr dirty="0" err="1"/>
              <a:t>EaD</a:t>
            </a:r>
            <a:r>
              <a:rPr dirty="0"/>
              <a:t> </a:t>
            </a:r>
            <a:r>
              <a:rPr dirty="0" err="1"/>
              <a:t>previstas</a:t>
            </a:r>
            <a:r>
              <a:rPr dirty="0"/>
              <a:t> no PPC</a:t>
            </a:r>
          </a:p>
        </p:txBody>
      </p:sp>
      <p:graphicFrame>
        <p:nvGraphicFramePr>
          <p:cNvPr id="334897654" name="Tabela 3348976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961468"/>
              </p:ext>
            </p:extLst>
          </p:nvPr>
        </p:nvGraphicFramePr>
        <p:xfrm>
          <a:off x="1938375" y="2047875"/>
          <a:ext cx="5752800" cy="149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121,88%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3984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PI2.8 -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de </a:t>
            </a:r>
            <a:r>
              <a:rPr dirty="0" err="1"/>
              <a:t>licenciatura</a:t>
            </a:r>
            <a:r>
              <a:rPr dirty="0"/>
              <a:t> </a:t>
            </a:r>
            <a:r>
              <a:rPr dirty="0" err="1"/>
              <a:t>participantes</a:t>
            </a:r>
            <a:r>
              <a:rPr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dirty="0" smtClean="0"/>
              <a:t>de </a:t>
            </a:r>
            <a:r>
              <a:rPr dirty="0" err="1"/>
              <a:t>Programa</a:t>
            </a:r>
            <a:r>
              <a:rPr dirty="0"/>
              <a:t> de </a:t>
            </a:r>
            <a:r>
              <a:rPr dirty="0" err="1"/>
              <a:t>Iniciação</a:t>
            </a:r>
            <a:r>
              <a:rPr dirty="0"/>
              <a:t> à </a:t>
            </a:r>
            <a:r>
              <a:rPr dirty="0" err="1"/>
              <a:t>Docência</a:t>
            </a:r>
            <a:endParaRPr dirty="0"/>
          </a:p>
        </p:txBody>
      </p:sp>
      <p:graphicFrame>
        <p:nvGraphicFramePr>
          <p:cNvPr id="796496937" name="Tabela 7964969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01413"/>
              </p:ext>
            </p:extLst>
          </p:nvPr>
        </p:nvGraphicFramePr>
        <p:xfrm>
          <a:off x="1866900" y="1304925"/>
          <a:ext cx="5752800" cy="329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138,98%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PI2.9 -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estudantes</a:t>
            </a:r>
            <a:r>
              <a:rPr dirty="0"/>
              <a:t> com </a:t>
            </a:r>
            <a:r>
              <a:rPr dirty="0" err="1"/>
              <a:t>necessidades</a:t>
            </a:r>
            <a:r>
              <a:rPr dirty="0"/>
              <a:t> </a:t>
            </a:r>
            <a:r>
              <a:rPr dirty="0" err="1"/>
              <a:t>educacionais</a:t>
            </a:r>
            <a:r>
              <a:rPr dirty="0"/>
              <a:t> </a:t>
            </a:r>
            <a:r>
              <a:rPr dirty="0" err="1"/>
              <a:t>específicas</a:t>
            </a:r>
            <a:r>
              <a:rPr dirty="0"/>
              <a:t> com Plano de </a:t>
            </a:r>
            <a:r>
              <a:rPr dirty="0" err="1"/>
              <a:t>Ensino</a:t>
            </a:r>
            <a:r>
              <a:rPr dirty="0"/>
              <a:t> </a:t>
            </a:r>
            <a:r>
              <a:rPr dirty="0" err="1"/>
              <a:t>Individualizado</a:t>
            </a:r>
            <a:endParaRPr dirty="0"/>
          </a:p>
        </p:txBody>
      </p:sp>
      <p:graphicFrame>
        <p:nvGraphicFramePr>
          <p:cNvPr id="606889757" name="Tabela 6068897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37489"/>
              </p:ext>
            </p:extLst>
          </p:nvPr>
        </p:nvGraphicFramePr>
        <p:xfrm>
          <a:off x="1857375" y="106322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54,54%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52" y="239844"/>
            <a:ext cx="7744047" cy="857250"/>
          </a:xfrm>
        </p:spPr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PI2.10 - </a:t>
            </a:r>
            <a:r>
              <a:rPr dirty="0" err="1"/>
              <a:t>Percentual</a:t>
            </a:r>
            <a:r>
              <a:rPr dirty="0"/>
              <a:t> de </a:t>
            </a:r>
            <a:r>
              <a:rPr dirty="0" err="1"/>
              <a:t>implementação</a:t>
            </a:r>
            <a:r>
              <a:rPr dirty="0"/>
              <a:t> da </a:t>
            </a:r>
            <a:r>
              <a:rPr dirty="0" err="1"/>
              <a:t>Política</a:t>
            </a:r>
            <a:r>
              <a:rPr dirty="0"/>
              <a:t> de </a:t>
            </a:r>
            <a:r>
              <a:rPr dirty="0" err="1"/>
              <a:t>Nivelamento</a:t>
            </a:r>
            <a:r>
              <a:rPr dirty="0"/>
              <a:t>, </a:t>
            </a:r>
            <a:r>
              <a:rPr dirty="0" err="1"/>
              <a:t>Recuperação</a:t>
            </a:r>
            <a:r>
              <a:rPr dirty="0"/>
              <a:t> e </a:t>
            </a:r>
            <a:r>
              <a:rPr dirty="0" err="1"/>
              <a:t>Recomposição</a:t>
            </a:r>
            <a:r>
              <a:rPr dirty="0"/>
              <a:t> da </a:t>
            </a:r>
            <a:r>
              <a:rPr dirty="0" err="1"/>
              <a:t>Aprendizagem</a:t>
            </a:r>
            <a:endParaRPr dirty="0"/>
          </a:p>
        </p:txBody>
      </p:sp>
      <p:graphicFrame>
        <p:nvGraphicFramePr>
          <p:cNvPr id="819020382" name="Tabela 8190203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683394"/>
              </p:ext>
            </p:extLst>
          </p:nvPr>
        </p:nvGraphicFramePr>
        <p:xfrm>
          <a:off x="1938375" y="2286000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PI2.11 -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eficiência</a:t>
            </a:r>
            <a:r>
              <a:rPr dirty="0"/>
              <a:t> </a:t>
            </a:r>
            <a:r>
              <a:rPr dirty="0" err="1"/>
              <a:t>acadêmica</a:t>
            </a:r>
            <a:endParaRPr dirty="0"/>
          </a:p>
        </p:txBody>
      </p:sp>
      <p:graphicFrame>
        <p:nvGraphicFramePr>
          <p:cNvPr id="436832936" name="Tabela 4368329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125800"/>
              </p:ext>
            </p:extLst>
          </p:nvPr>
        </p:nvGraphicFramePr>
        <p:xfrm>
          <a:off x="1938375" y="95250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137,47%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94,98%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91,45%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59,04%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57,49%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80,49%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86,31%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83,49%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PI2.12 - </a:t>
            </a:r>
            <a:r>
              <a:rPr dirty="0" err="1"/>
              <a:t>Índice</a:t>
            </a:r>
            <a:r>
              <a:rPr dirty="0"/>
              <a:t> de </a:t>
            </a:r>
            <a:r>
              <a:rPr dirty="0" err="1"/>
              <a:t>verticalização</a:t>
            </a:r>
            <a:endParaRPr dirty="0"/>
          </a:p>
        </p:txBody>
      </p:sp>
      <p:graphicFrame>
        <p:nvGraphicFramePr>
          <p:cNvPr id="156277363" name="Tabela 1562773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807127"/>
              </p:ext>
            </p:extLst>
          </p:nvPr>
        </p:nvGraphicFramePr>
        <p:xfrm>
          <a:off x="1938375" y="904875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288,24%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25,39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15,69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11,67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67,81%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79,91%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190,22%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10,83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10,83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17,67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106,07%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15,27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7,05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47,31%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0,1114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74,27%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-BR"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+mn-lt"/>
                          <a:cs typeface="Calibri"/>
                          <a:sym typeface="Calibri"/>
                        </a:rPr>
                        <a:t>24/02/2025</a:t>
                      </a:r>
                      <a:r>
                        <a:rPr sz="800" b="0" i="0" u="none" cap="none" dirty="0" smtClean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.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17622</Words>
  <Application>Microsoft Office PowerPoint</Application>
  <PresentationFormat>Apresentação na tela (16:9)</PresentationFormat>
  <Paragraphs>7794</Paragraphs>
  <Slides>138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138</vt:i4>
      </vt:variant>
    </vt:vector>
  </HeadingPairs>
  <TitlesOfParts>
    <vt:vector size="141" baseType="lpstr">
      <vt:lpstr>Arial</vt:lpstr>
      <vt:lpstr>Calibri</vt:lpstr>
      <vt:lpstr>Office Theme</vt:lpstr>
      <vt:lpstr>Apresentação do PowerPoint</vt:lpstr>
      <vt:lpstr>INTRODUÇÃO</vt:lpstr>
      <vt:lpstr>MARCO REGULATÓRIO</vt:lpstr>
      <vt:lpstr>RESULTADOS GERAIS DO PDI</vt:lpstr>
      <vt:lpstr>Número de metas, iniciativas e riscos cadastrados nos PEA  do exercício 2024, por unidade</vt:lpstr>
      <vt:lpstr>Percentual médio de alcance das metas, de execução das iniciativas e de execução das ações de mitigação dos riscos do PDI 2024-2028, por ano</vt:lpstr>
      <vt:lpstr>Percentual médio de alcance das metas, de execução das iniciativas e de execução das ações de mitigação dos riscos do PDI 2024-2028, no ano de 2024, por perspectiva estratégica</vt:lpstr>
      <vt:lpstr>Percentual médio de alcance das metas, de execução das iniciativas e de execução das ações de mitigação dos riscos do PDI 2024-2028, no ano de 2024, por objetivo estratégico</vt:lpstr>
      <vt:lpstr>Percentual médio de alcance das metas, de execução das iniciativas e de execução das ações de mitigação dos riscos do PDI 2024-2028, no ano de 2024, por unidade</vt:lpstr>
      <vt:lpstr>DETALHAMENTO DOS RESULTADOS DO PDI  POR INDICADOR</vt:lpstr>
      <vt:lpstr>Objetivo: ES1 - Consolidar a internacionalização como estratégia para  o desenvolvimento e projeção do IFPA</vt:lpstr>
      <vt:lpstr>Indicador: ES1.1 - Número de cursos FIC de línguas ofertados  pelo centro de idiomas</vt:lpstr>
      <vt:lpstr>Indicador: ES1.2 - Percentual de parcerias internacionais vigentes  com ações efetivas</vt:lpstr>
      <vt:lpstr>Objetivo: ES2 - Estimular a inserção dos egressos no mundo do trabalho atendendo às demandas locais</vt:lpstr>
      <vt:lpstr>Indicador: ES2.2 - Percentual de egressos atendidos pelos Planos  de Providências de Atendimento aos Egressos (PPAE)</vt:lpstr>
      <vt:lpstr>Indicador: ES2.3 - Percentual de egressos inseridos  no mercado de trabalho</vt:lpstr>
      <vt:lpstr>Objetivo: ES3 - Estimular e fortalecer a Sustentabilidade Ambiental</vt:lpstr>
      <vt:lpstr>Indicador: ES3.1 - Índice de desempenho de sustentabilidade</vt:lpstr>
      <vt:lpstr>Objetivo: ES4 - Fortalecer a inclusão e acessibilidade</vt:lpstr>
      <vt:lpstr>Indicador: ES4.1 - Número de serviços prestados em meio digital</vt:lpstr>
      <vt:lpstr>Indicador: ES4.2 - Percentual de vagas reservadas para Lei de Cotas</vt:lpstr>
      <vt:lpstr>Indicador: ES4.3 - Percentual de vagas noturnas ofertadas  para cursos de graduação</vt:lpstr>
      <vt:lpstr>Indicador: ES4.4 - Percentual de ações de extensão destinadas  à inclusão de população vulnerável</vt:lpstr>
      <vt:lpstr>Indicador: ES4.5 - Percentual de discentes ingressantes pela Política de Ações Afirmativas Específicas envolvidos em projetos de pesquisa</vt:lpstr>
      <vt:lpstr>Objetivo: ES5 - Fortalecer as políticas de acesso, permanência e êxito</vt:lpstr>
      <vt:lpstr>Indicador: ES5.1 - Percentual de estudantes atendidos pela Política de Assistência Estudantil</vt:lpstr>
      <vt:lpstr>Indicador: ES5.2 - Inscritos por vaga</vt:lpstr>
      <vt:lpstr>Indicador: ES5.3 - Percentual de discentes ingressantes  pela Política de Ações Afirmativas Específicas</vt:lpstr>
      <vt:lpstr>Indicador: ES5.4 - Percentual de implementação  da Política de Acompanhamento Pedagógico</vt:lpstr>
      <vt:lpstr>Indicador: ES5.5 - Percentual de vagas ofertadas para cursos técnicos  de nível médio na forma integrada</vt:lpstr>
      <vt:lpstr>Indicador: ES5.6 - Percentual de vagas ofertadas para licenciaturas  e programas de formação docente</vt:lpstr>
      <vt:lpstr>Indicador: ES5.7 - Percentual de vagas ofertadas para o EJA-EPT</vt:lpstr>
      <vt:lpstr>Indicador: ES5.8 - Taxa de conclusão ciclo</vt:lpstr>
      <vt:lpstr>Indicador: ES5.9 - Taxa de evasão ciclo</vt:lpstr>
      <vt:lpstr>Indicador: ES5.10 - Taxa de ocupação</vt:lpstr>
      <vt:lpstr>Indicador: ES5.11 - Taxa de retenção ciclo</vt:lpstr>
      <vt:lpstr>Objetivo: GDP1 - Desenvolver a gestão humanizada orientada para resultados</vt:lpstr>
      <vt:lpstr>Indicador: GDP1.1 - Relação estudante por professor</vt:lpstr>
      <vt:lpstr>Indicador: GDP1.2 - Relação estudante por técnicos administrativos</vt:lpstr>
      <vt:lpstr>Indicador: GDP1.3 - Percentual de entregas das unidades finalizadas</vt:lpstr>
      <vt:lpstr>Indicador: GDP1.4 - Percentual de servidores assistidos  em saúde e qualidade de vida</vt:lpstr>
      <vt:lpstr>Indicador: GPD1.5 - Percentual de servidores em PGD</vt:lpstr>
      <vt:lpstr>Indicador: GDP1.6 - Quantidade de normativos aprovados em relação a equidade de gênero, sexualidade, raça e PCD e/ou programas, projetos  e ações executados sobre os assuntos</vt:lpstr>
      <vt:lpstr>Objetivo: GDP2 - Promover capacitação  e qualificação para os servidores</vt:lpstr>
      <vt:lpstr>Indicador: GDP2.1 - Número de horas destinadas  à formação continuada docente</vt:lpstr>
      <vt:lpstr>Indicador: GDP2.2 - Número de cursos/atividades de formação de servidores ofertados pelo IFPA</vt:lpstr>
      <vt:lpstr>Indicador: GDP2.3 - Percentual de servidores capacitados</vt:lpstr>
      <vt:lpstr>Indicador: GDP2.4 - Índice de titulação docente</vt:lpstr>
      <vt:lpstr>Indicador: GDP2.5 - Índice de titulação dos técnicos administrativos</vt:lpstr>
      <vt:lpstr>Indicador: GDP2.6 - Número de servidores afastados para qualificação</vt:lpstr>
      <vt:lpstr>Indicador: GDP2.7 - Percentual de servidores qualificados  por iniciativa institucional</vt:lpstr>
      <vt:lpstr>Objetivo: GDO1 - Aprimorar a comunicação institucional e a segurança da informação</vt:lpstr>
      <vt:lpstr>Indicador: GDO1.1 - Número de ações de comunicação com foco  na criação da política de comunicação e integração entre os setores  de comunicação institucional</vt:lpstr>
      <vt:lpstr>Indicador: GDO1.2 - Número de conteúdos de ensino, pesquisa e/ou extensão divulgados nos canais institucionais</vt:lpstr>
      <vt:lpstr>Indicador: GDO1.3 - Número de conteúdos divulgados  para os públicos internos</vt:lpstr>
      <vt:lpstr>Indicador: GDO1.4 - Número de conteúdos institucionais  reverberados no campus</vt:lpstr>
      <vt:lpstr>Indicador: GDO1.5 - Número de veiculação sobre IFPA na imprensa</vt:lpstr>
      <vt:lpstr>Indicador: GDO1.6 - Índice de crescimento em mídias sociais</vt:lpstr>
      <vt:lpstr>Indicador: GDO1.7 - Número de dados abertos publicados  no Portal Brasileiro de Dados Abertos</vt:lpstr>
      <vt:lpstr>Indicador: GDO1.8 - Índice de Maturidade em Governança  em Tecnologia da Informação (iGOVSISP)</vt:lpstr>
      <vt:lpstr>Indicador: GDO1.9 - Índice de maturidade em privacidade (iPriv)</vt:lpstr>
      <vt:lpstr>Indicador: GDO1.10 - Índice de maturidade em segurança (iSeg)</vt:lpstr>
      <vt:lpstr>Indicador: GDO1.11 - Prazo médio de respostas das demandas</vt:lpstr>
      <vt:lpstr>Indicador: GDO1.12 - Índice de adequação à LGPD</vt:lpstr>
      <vt:lpstr>Indicador: GDO1.13 - Índice de atendimento aos prazos de resposta</vt:lpstr>
      <vt:lpstr>Indicador: GDO1.14 - Índice de resolubilidade</vt:lpstr>
      <vt:lpstr>Objetivo: GDO2 - Consolidar a Governança Institucional</vt:lpstr>
      <vt:lpstr>Indicador: GDO2.1 - Média do percentual de execução  dos projetos estratégicos</vt:lpstr>
      <vt:lpstr>Indicador: GDO2.2 - Percentual de processos modelados  a partir da Cadeia de Valor</vt:lpstr>
      <vt:lpstr>Indicador: GDO2.3 - Percentual de riscos com  ações de mitigação implementadas</vt:lpstr>
      <vt:lpstr>Indicador: GDO2.4 - Índice de governança (iESGo)</vt:lpstr>
      <vt:lpstr>Indicador: GDO2.5 - Número de documentos classificados  de acordo com o CONARQ</vt:lpstr>
      <vt:lpstr>Indicador: GDO2.6 - Percentual de implementação  da Política de Arquivo Institucional</vt:lpstr>
      <vt:lpstr>Objetivo: IT1 - Expandir a disponibilidade e qualidade dos serviços de tecnologia da informação e comunicação de dados</vt:lpstr>
      <vt:lpstr>Indicador: IT1.1 - Número de ações de segurança da informação e privacidade de dados implementadas</vt:lpstr>
      <vt:lpstr>Indicador: IT1.2 - Número de projetos de solução de software executados</vt:lpstr>
      <vt:lpstr>Objetivo: IT2 - Prover infraestrutura e recursos tecnológicos adequados às necessidades acadêmicas e administrativas</vt:lpstr>
      <vt:lpstr>Indicador: IT2.1 - Número de projetos de tecnologia da informação e comunicação de dados executados</vt:lpstr>
      <vt:lpstr>Indicador: IT2.2 - Número de projetos envolvendo tecnologias inovadoras executados</vt:lpstr>
      <vt:lpstr>Indicador: IT2.3 - Número de campi com ginásio ou quadra poliesportiva</vt:lpstr>
      <vt:lpstr>Indicador: IT2.4 - Número de campi com refeitório ou restaurante estudantil construído</vt:lpstr>
      <vt:lpstr>Indicador: IT2.5 - Número de Campi com espaços físicos do NAPNE estruturados</vt:lpstr>
      <vt:lpstr>Indicador: IT2.6 - Número de cursos com laboratórios adequados às atividades acadêmicas, conforme legislação</vt:lpstr>
      <vt:lpstr>Objetivo: PI1 - Ampliar e fortalecer  as relações interinstitucionais</vt:lpstr>
      <vt:lpstr>Indicador: PI1.1 - Número de parcerias firmadas, visando ao fomento de vagas de estágio, cooperação técnica, programas, intercâmbio de servidores, discentes e egressos</vt:lpstr>
      <vt:lpstr>Indicador: PI1.2 - Percentual de ações de extensão com parcerias institucionais vigentes</vt:lpstr>
      <vt:lpstr>Objetivo: PI2 - Aprimorar o processo de ensino e aprendizagem para a melhoria contínua da formação acadêmica</vt:lpstr>
      <vt:lpstr>Indicador: PI2.1 - Média do Conceito Preliminar de Curso (CPC) dos cursos de graduação</vt:lpstr>
      <vt:lpstr>Indicador: PI2.2 - Média dos Conceitos de Curso (CC) nos processos de Reconhecimento e Renovação de Reconhecimento dos cursos de graduação</vt:lpstr>
      <vt:lpstr>Indicador: PI2.3 - Número de cursos EaD voltados à comunidade acadêmica</vt:lpstr>
      <vt:lpstr>Indicador: PI2.4 - Percentual de cursos da educação básica e profissional com disciplinas EaD previstas no PPC</vt:lpstr>
      <vt:lpstr>Indicador: PI2.5 - Percentual de cursos de educação básica e profissional e de ensino de graduação com projetos de ensino desenvolvidos</vt:lpstr>
      <vt:lpstr>Indicador: PI2.6 - Percentual de cursos de educação básica e profissional e de ensino de graduação com projetos ou ações de nivelamento implementada</vt:lpstr>
      <vt:lpstr>Indicador: PI2.7 - Percentual de cursos de graduação  com disciplina EaD previstas no PPC</vt:lpstr>
      <vt:lpstr>Indicador: PI2.8 - Percentual de cursos de licenciatura participantes  de Programa de Iniciação à Docência</vt:lpstr>
      <vt:lpstr>Indicador: PI2.9 - Percentual de estudantes com necessidades educacionais específicas com Plano de Ensino Individualizado</vt:lpstr>
      <vt:lpstr>Indicador: PI2.10 - Percentual de implementação da Política de Nivelamento, Recuperação e Recomposição da Aprendizagem</vt:lpstr>
      <vt:lpstr>Indicador: PI2.11 - Índice de eficiência acadêmica</vt:lpstr>
      <vt:lpstr>Indicador: PI2.12 - Índice de verticalização</vt:lpstr>
      <vt:lpstr>Indicador: PI2.13 - Índice geral de cursos (IGC)</vt:lpstr>
      <vt:lpstr>Indicador: PI2.14 - Percentual de estudantes envolvidos  em ações de extensão</vt:lpstr>
      <vt:lpstr>Indicador: PI2.15 - Percentual de estudantes envolvidos  em projetos de pesquisa</vt:lpstr>
      <vt:lpstr>Objetivo: PI3 - Estimular a difusão  do conhecimento</vt:lpstr>
      <vt:lpstr>Indicador: PI3.1 - Número de Produções Bibliográficas Realizadas  pelos Grupos de Pesquisa</vt:lpstr>
      <vt:lpstr>Indicador: PI3.2 - Número de livros publicados pela  Editora do IFPA (em formato impresso e/ou digital)</vt:lpstr>
      <vt:lpstr>Indicador: PI3.4 - Número de títulos de livros cadastrados  junto à Câmara Brasileira do Livro pelo prefixo editorial do IFPA</vt:lpstr>
      <vt:lpstr>Objetivo: PI4 - Fomentar o empreendedorismo e a inovação, sua proteção e transferência para a sociedade</vt:lpstr>
      <vt:lpstr>Indicador: PI4.1 - Número de acordos e contratos de transferência  de tecnologia e/ou know how para a sociedade realizados</vt:lpstr>
      <vt:lpstr>Indicador: PI4.2 - Número de ambientes promotores  de inovação em funcionamento</vt:lpstr>
      <vt:lpstr>Indicador: PI4.3 - Número de ativos de propriedade  intelectual protegidos</vt:lpstr>
      <vt:lpstr>Indicador: PI4.4 - Número de ações de difusão da inovação realizadas pela instituição e/ou em parceria com outras instituições públicas e privadas</vt:lpstr>
      <vt:lpstr>Indicador: PI4.5 - Número de empreendimentos beneficiados  pelos ambientes de inovação</vt:lpstr>
      <vt:lpstr>Indicador: PI4.6 - Percentual de ativos de propriedade  intelectual licenciados ou transferidos</vt:lpstr>
      <vt:lpstr>Objetivo: PI5 - Fortalecer a indissociabilidade ensino, pesquisa e extensão</vt:lpstr>
      <vt:lpstr>Indicador: PI5.1 - Número de ações executados por meio  da curricularização da extensão</vt:lpstr>
      <vt:lpstr>Indicador: PI5.2 - Número de ações institucionais com foco  na integração entre Ensino, Pesquisa, Extensão e Gestão</vt:lpstr>
      <vt:lpstr>Indicador: PI5.3 - Número de ações de internacionalização  realizadas nos cursos stricto sensu</vt:lpstr>
      <vt:lpstr>Indicador: PI5.4 - Taxa de conclusão ciclo nos cursos  de pós-graduação Lato Sensu</vt:lpstr>
      <vt:lpstr>Objetivo: PI6 - Fortalecer as políticas  de extensão institucional</vt:lpstr>
      <vt:lpstr>Indicador: PI6.1 - Número de ações executadas nos núcleos de extensão (NAC, NEL, NEABI, NEGED, CENI, entre outros)</vt:lpstr>
      <vt:lpstr>Indicador: PI6.2 - Número de ações extensionistas  com abrangência institucional realizadas</vt:lpstr>
      <vt:lpstr>Indicador: PI6.3 - Número de pessoas atendidas pelas ações de extensão</vt:lpstr>
      <vt:lpstr>Indicador: PI6.4 - Percentual de recursos orçamentários  aplicados em extensão</vt:lpstr>
      <vt:lpstr>Indicador: PI6.5 - Percentual de servidores envolvidos  em ações de extensão</vt:lpstr>
      <vt:lpstr>Objetivo: PI7 - Promover pesquisa científica e tecnológica</vt:lpstr>
      <vt:lpstr>Indicador: PI7.1 - Número de bolsas, de fomento interno e externo, nos programas institucionais de iniciação científica, tecnológica e inovação</vt:lpstr>
      <vt:lpstr>Indicador: PI7.2 - Número de eventos institucionais de Iniciação Científica, Tecnológica e Inovação (ICTI) realizados</vt:lpstr>
      <vt:lpstr>Indicador: PI7.3 - Número de projetos de pesquisa executados  em parceria com o setor produtivo</vt:lpstr>
      <vt:lpstr>Indicador: PI7.4 - Percentual de projetos de pesquisa aplicada</vt:lpstr>
      <vt:lpstr>Indicador: PI7.5 - Percentual de recursos orçamentários aplicados  em pesquisa, pós-graduação e inovação</vt:lpstr>
      <vt:lpstr>Indicador: PI7.6 - Percentual de servidores desenvolvendo  projetos de pesquisa</vt:lpstr>
      <vt:lpstr>Objetivo: SF1 - Ampliar a captação  de recursos para investimentos em infraestrutura</vt:lpstr>
      <vt:lpstr>Indicador: SF1.1 - Percentual de recursos orçamentários captados</vt:lpstr>
      <vt:lpstr>Indicador: SF1.2 - Percentual de recursos orçamentários  investidos em infraestrutura</vt:lpstr>
      <vt:lpstr>Objetivo: SF2 - Otimizar o planejamento  e a execução orçamentária</vt:lpstr>
      <vt:lpstr>Indicador: SF2.1 - Percentual de recursos orçamentário discricionário destinado aos projetos estratégicos</vt:lpstr>
      <vt:lpstr>Indicador: SF2.2 - Percentual de processos de aquisição  previstos no Plano de Contratações Anual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Apresentação na tela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de Análise da Estratégia</dc:title>
  <dc:creator>Mira Ketlen</dc:creator>
  <cp:keywords/>
  <cp:lastModifiedBy>Heden Warlen de Assunção Franco</cp:lastModifiedBy>
  <cp:revision>42</cp:revision>
  <dcterms:created xsi:type="dcterms:W3CDTF">2025-04-14T15:43:01Z</dcterms:created>
  <dcterms:modified xsi:type="dcterms:W3CDTF">2025-04-28T17:31:51Z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Exercício 2024</vt:lpwstr>
  </property>
  <property fmtid="{D5CDD505-2E9C-101B-9397-08002B2CF9AE}" pid="3" name="output">
    <vt:lpwstr/>
  </property>
  <property fmtid="{D5CDD505-2E9C-101B-9397-08002B2CF9AE}" pid="4" name="subtitle">
    <vt:lpwstr>Acompanhamento das Metas do Plano de Desenvolvimento Institucional - PDI (2024-2028)</vt:lpwstr>
  </property>
</Properties>
</file>